
<file path=[Content_Types].xml><?xml version="1.0" encoding="utf-8"?>
<Types xmlns="http://schemas.openxmlformats.org/package/2006/content-types">
  <Default Extension="xml" ContentType="application/xml"/>
  <Default Extension="wav" ContentType="audio/wav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notesSlides/notesSlide4.xml" ContentType="application/vnd.openxmlformats-officedocument.presentationml.notesSlide+xml"/>
  <Override PartName="/ppt/tags/tag11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0" r:id="rId1"/>
  </p:sldMasterIdLst>
  <p:notesMasterIdLst>
    <p:notesMasterId r:id="rId13"/>
  </p:notesMasterIdLst>
  <p:handoutMasterIdLst>
    <p:handoutMasterId r:id="rId14"/>
  </p:handoutMasterIdLst>
  <p:sldIdLst>
    <p:sldId id="257" r:id="rId2"/>
    <p:sldId id="353" r:id="rId3"/>
    <p:sldId id="326" r:id="rId4"/>
    <p:sldId id="355" r:id="rId5"/>
    <p:sldId id="358" r:id="rId6"/>
    <p:sldId id="359" r:id="rId7"/>
    <p:sldId id="347" r:id="rId8"/>
    <p:sldId id="362" r:id="rId9"/>
    <p:sldId id="349" r:id="rId10"/>
    <p:sldId id="360" r:id="rId11"/>
    <p:sldId id="361" r:id="rId12"/>
  </p:sldIdLst>
  <p:sldSz cx="9144000" cy="6858000" type="screen4x3"/>
  <p:notesSz cx="9601200" cy="7315200"/>
  <p:custDataLst>
    <p:tags r:id="rId1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F50802"/>
    <a:srgbClr val="BC34AA"/>
    <a:srgbClr val="0000FF"/>
    <a:srgbClr val="008000"/>
    <a:srgbClr val="9933FF"/>
    <a:srgbClr val="9751CB"/>
    <a:srgbClr val="C0E399"/>
    <a:srgbClr val="E45ECA"/>
    <a:srgbClr val="EFE901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napVertSplitter="1" vertBarState="minimized">
    <p:restoredLeft sz="15717" autoAdjust="0"/>
    <p:restoredTop sz="94617" autoAdjust="0"/>
  </p:normalViewPr>
  <p:slideViewPr>
    <p:cSldViewPr snapToGrid="0" showGuides="1">
      <p:cViewPr varScale="1">
        <p:scale>
          <a:sx n="154" d="100"/>
          <a:sy n="154" d="100"/>
        </p:scale>
        <p:origin x="-1488" y="-96"/>
      </p:cViewPr>
      <p:guideLst>
        <p:guide orient="horz" pos="2118"/>
        <p:guide pos="2887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tags" Target="tags/tag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58853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0" tIns="48329" rIns="96660" bIns="48329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 dirty="0">
              <a:latin typeface="Comic Sans MS"/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2347" y="0"/>
            <a:ext cx="4158853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0" tIns="48329" rIns="96660" bIns="48329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en-US" dirty="0">
              <a:latin typeface="Comic Sans MS"/>
            </a:endParaRPr>
          </a:p>
        </p:txBody>
      </p:sp>
      <p:sp>
        <p:nvSpPr>
          <p:cNvPr id="256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9924"/>
            <a:ext cx="4158853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0" tIns="48329" rIns="96660" bIns="48329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 dirty="0">
              <a:latin typeface="Comic Sans MS"/>
            </a:endParaRPr>
          </a:p>
        </p:txBody>
      </p:sp>
      <p:sp>
        <p:nvSpPr>
          <p:cNvPr id="256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2347" y="6949924"/>
            <a:ext cx="4158853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0" tIns="48329" rIns="96660" bIns="48329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549607B7-8486-4CB3-87AE-F0E5702EE908}" type="slidenum">
              <a:rPr lang="en-US">
                <a:latin typeface="Comic Sans MS"/>
              </a:rPr>
              <a:pPr/>
              <a:t>‹#›</a:t>
            </a:fld>
            <a:endParaRPr lang="en-US" dirty="0">
              <a:latin typeface="Comic Sans MS"/>
            </a:endParaRPr>
          </a:p>
        </p:txBody>
      </p:sp>
    </p:spTree>
    <p:extLst>
      <p:ext uri="{BB962C8B-B14F-4D97-AF65-F5344CB8AC3E}">
        <p14:creationId xmlns:p14="http://schemas.microsoft.com/office/powerpoint/2010/main" val="32182404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omic Sans MS"/>
              </a:defRPr>
            </a:lvl1pPr>
          </a:lstStyle>
          <a:p>
            <a:endParaRPr lang="en-US" dirty="0"/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omic Sans MS"/>
              </a:defRPr>
            </a:lvl1pPr>
          </a:lstStyle>
          <a:p>
            <a:endParaRPr lang="en-US" dirty="0"/>
          </a:p>
        </p:txBody>
      </p:sp>
      <p:sp>
        <p:nvSpPr>
          <p:cNvPr id="132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32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32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omic Sans MS"/>
              </a:defRPr>
            </a:lvl1pPr>
          </a:lstStyle>
          <a:p>
            <a:endParaRPr lang="en-US" dirty="0"/>
          </a:p>
        </p:txBody>
      </p:sp>
      <p:sp>
        <p:nvSpPr>
          <p:cNvPr id="132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omic Sans MS"/>
              </a:defRPr>
            </a:lvl1pPr>
          </a:lstStyle>
          <a:p>
            <a:fld id="{A02B9F3F-3042-489F-AF35-1A733968F0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4166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omic Sans MS"/>
        <a:ea typeface="+mn-ea"/>
        <a:cs typeface="Comic Sans M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omic Sans MS"/>
        <a:ea typeface="+mn-ea"/>
        <a:cs typeface="Comic Sans M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omic Sans MS"/>
        <a:ea typeface="+mn-ea"/>
        <a:cs typeface="Comic Sans M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omic Sans MS"/>
        <a:ea typeface="+mn-ea"/>
        <a:cs typeface="Comic Sans M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omic Sans MS"/>
        <a:ea typeface="+mn-ea"/>
        <a:cs typeface="Comic Sans M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35BA567-AA92-4323-BE7D-C01256535593}" type="slidenum">
              <a:rPr lang="en-US"/>
              <a:pPr/>
              <a:t>1</a:t>
            </a:fld>
            <a:endParaRPr lang="en-US"/>
          </a:p>
        </p:txBody>
      </p:sp>
      <p:sp>
        <p:nvSpPr>
          <p:cNvPr id="133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2CF70F9-8540-4D65-B208-687D8A4C760B}" type="slidenum">
              <a:rPr lang="en-US"/>
              <a:pPr/>
              <a:t>3</a:t>
            </a:fld>
            <a:endParaRPr lang="en-US"/>
          </a:p>
        </p:txBody>
      </p:sp>
      <p:sp>
        <p:nvSpPr>
          <p:cNvPr id="408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8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2B9F3F-3042-489F-AF35-1A733968F079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2B9F3F-3042-489F-AF35-1A733968F079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2B9F3F-3042-489F-AF35-1A733968F079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4000"/>
            </a:lvl1pPr>
            <a:lvl2pPr>
              <a:defRPr sz="3600">
                <a:latin typeface="Comic Sans MS" pitchFamily="66" charset="0"/>
                <a:cs typeface="Comic Sans MS"/>
              </a:defRPr>
            </a:lvl2pPr>
            <a:lvl3pPr>
              <a:defRPr sz="3200">
                <a:latin typeface="Comic Sans MS" pitchFamily="66" charset="0"/>
                <a:cs typeface="Comic Sans MS"/>
              </a:defRPr>
            </a:lvl3pPr>
            <a:lvl4pPr>
              <a:defRPr sz="2800">
                <a:latin typeface="Comic Sans MS" pitchFamily="66" charset="0"/>
                <a:cs typeface="Comic Sans MS"/>
              </a:defRPr>
            </a:lvl4pPr>
            <a:lvl5pPr>
              <a:defRPr sz="2800">
                <a:latin typeface="Comic Sans MS" pitchFamily="66" charset="0"/>
                <a:cs typeface="Comic Sans M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2228" y="228600"/>
            <a:ext cx="6955971" cy="1094014"/>
          </a:xfrm>
        </p:spPr>
        <p:txBody>
          <a:bodyPr/>
          <a:lstStyle/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2pPr>
              <a:defRPr>
                <a:latin typeface="Comic Sans MS"/>
                <a:cs typeface="Comic Sans MS"/>
              </a:defRPr>
            </a:lvl2pPr>
            <a:lvl3pPr>
              <a:defRPr>
                <a:latin typeface="Comic Sans MS"/>
                <a:cs typeface="Comic Sans MS"/>
              </a:defRPr>
            </a:lvl3pPr>
            <a:lvl4pPr>
              <a:defRPr>
                <a:latin typeface="Comic Sans MS"/>
                <a:cs typeface="Comic Sans MS"/>
              </a:defRPr>
            </a:lvl4pPr>
            <a:lvl5pPr>
              <a:defRPr>
                <a:latin typeface="Comic Sans MS"/>
                <a:cs typeface="Comic Sans M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2pPr>
              <a:defRPr>
                <a:latin typeface="Comic Sans MS"/>
                <a:cs typeface="Comic Sans MS"/>
              </a:defRPr>
            </a:lvl2pPr>
            <a:lvl3pPr>
              <a:defRPr>
                <a:latin typeface="Comic Sans MS"/>
                <a:cs typeface="Comic Sans MS"/>
              </a:defRPr>
            </a:lvl3pPr>
            <a:lvl4pPr>
              <a:defRPr>
                <a:latin typeface="Comic Sans MS"/>
                <a:cs typeface="Comic Sans MS"/>
              </a:defRPr>
            </a:lvl4pPr>
            <a:lvl5pPr>
              <a:defRPr>
                <a:latin typeface="Comic Sans MS"/>
                <a:cs typeface="Comic Sans M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51000" y="363538"/>
            <a:ext cx="6794500" cy="1003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77831" name="Picture 7" descr="board"/>
          <p:cNvPicPr>
            <a:picLocks noChangeAspect="1" noChangeArrowheads="1"/>
          </p:cNvPicPr>
          <p:nvPr userDrawn="1"/>
        </p:nvPicPr>
        <p:blipFill>
          <a:blip r:embed="rId9"/>
          <a:srcRect/>
          <a:stretch>
            <a:fillRect/>
          </a:stretch>
        </p:blipFill>
        <p:spPr bwMode="auto">
          <a:xfrm>
            <a:off x="152400" y="304800"/>
            <a:ext cx="1143000" cy="1135063"/>
          </a:xfrm>
          <a:prstGeom prst="rect">
            <a:avLst/>
          </a:prstGeom>
          <a:noFill/>
        </p:spPr>
      </p:pic>
      <p:sp>
        <p:nvSpPr>
          <p:cNvPr id="77833" name="Rectangle 9"/>
          <p:cNvSpPr>
            <a:spLocks noChangeArrowheads="1"/>
          </p:cNvSpPr>
          <p:nvPr/>
        </p:nvSpPr>
        <p:spPr bwMode="auto">
          <a:xfrm>
            <a:off x="8138983" y="6606746"/>
            <a:ext cx="954223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/>
            <a:r>
              <a:rPr lang="en-US" sz="1100" dirty="0" err="1" smtClean="0">
                <a:solidFill>
                  <a:srgbClr val="000000"/>
                </a:solidFill>
                <a:latin typeface="Comic Sans MS" pitchFamily="66" charset="0"/>
                <a:cs typeface="Comic Sans MS"/>
              </a:rPr>
              <a:t>lec</a:t>
            </a:r>
            <a:r>
              <a:rPr lang="en-US" sz="1100" dirty="0" smtClean="0">
                <a:solidFill>
                  <a:srgbClr val="000000"/>
                </a:solidFill>
                <a:latin typeface="Comic Sans MS" pitchFamily="66" charset="0"/>
                <a:cs typeface="Comic Sans MS"/>
              </a:rPr>
              <a:t> 3F.</a:t>
            </a:r>
            <a:fld id="{89C6A585-43E0-42A7-B7F4-EFE79D431EC1}" type="slidenum">
              <a:rPr lang="en-US" sz="1100" smtClean="0">
                <a:solidFill>
                  <a:srgbClr val="000000"/>
                </a:solidFill>
                <a:latin typeface="Comic Sans MS" pitchFamily="66" charset="0"/>
                <a:cs typeface="Comic Sans MS"/>
              </a:rPr>
              <a:pPr algn="r"/>
              <a:t>‹#›</a:t>
            </a:fld>
            <a:endParaRPr lang="en-US" sz="1100" dirty="0">
              <a:solidFill>
                <a:srgbClr val="000000"/>
              </a:solidFill>
              <a:latin typeface="Comic Sans MS" pitchFamily="66" charset="0"/>
              <a:cs typeface="Comic Sans MS"/>
            </a:endParaRPr>
          </a:p>
        </p:txBody>
      </p:sp>
      <p:sp>
        <p:nvSpPr>
          <p:cNvPr id="10" name="Date Placeholder 5"/>
          <p:cNvSpPr txBox="1">
            <a:spLocks/>
          </p:cNvSpPr>
          <p:nvPr userDrawn="1"/>
        </p:nvSpPr>
        <p:spPr>
          <a:xfrm>
            <a:off x="2968989" y="6553200"/>
            <a:ext cx="3277541" cy="3048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cs typeface="Comic Sans MS"/>
              </a:rPr>
              <a:t>Albert R Meyer,      September 23, 2011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cs typeface="Comic Sans MS"/>
            </a:endParaRPr>
          </a:p>
        </p:txBody>
      </p:sp>
      <p:pic>
        <p:nvPicPr>
          <p:cNvPr id="11" name="Picture 10" descr="license.img"/>
          <p:cNvPicPr>
            <a:picLocks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76200" y="6486136"/>
            <a:ext cx="990600" cy="304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6" r:id="rId4"/>
    <p:sldLayoutId id="2147483657" r:id="rId5"/>
    <p:sldLayoutId id="2147483659" r:id="rId6"/>
    <p:sldLayoutId id="2147483663" r:id="rId7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Comic Sans MS" pitchFamily="66" charset="0"/>
          <a:ea typeface="+mj-ea"/>
          <a:cs typeface="Comic Sans MS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  <a:cs typeface="Arial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  <a:cs typeface="Arial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  <a:cs typeface="Arial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imes New Roman" pitchFamily="18" charset="0"/>
          <a:cs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defRPr sz="4000">
          <a:solidFill>
            <a:schemeClr val="tx1"/>
          </a:solidFill>
          <a:latin typeface="Comic Sans MS" pitchFamily="66" charset="0"/>
          <a:ea typeface="+mn-ea"/>
          <a:cs typeface="Comic Sans M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3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av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4.xml"/><Relationship Id="rId6" Type="http://schemas.openxmlformats.org/officeDocument/2006/relationships/image" Target="../media/image3.png"/><Relationship Id="rId1" Type="http://schemas.openxmlformats.org/officeDocument/2006/relationships/tags" Target="../tags/tag10.xml"/><Relationship Id="rId2" Type="http://schemas.microsoft.com/office/2007/relationships/media" Target="../media/media10.wa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av"/><Relationship Id="rId4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1" Type="http://schemas.openxmlformats.org/officeDocument/2006/relationships/tags" Target="../tags/tag2.xml"/><Relationship Id="rId2" Type="http://schemas.microsoft.com/office/2007/relationships/media" Target="../media/media2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av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2.xml"/><Relationship Id="rId6" Type="http://schemas.openxmlformats.org/officeDocument/2006/relationships/image" Target="../media/image3.png"/><Relationship Id="rId1" Type="http://schemas.openxmlformats.org/officeDocument/2006/relationships/tags" Target="../tags/tag3.xml"/><Relationship Id="rId2" Type="http://schemas.microsoft.com/office/2007/relationships/media" Target="../media/media3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4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1" Type="http://schemas.openxmlformats.org/officeDocument/2006/relationships/tags" Target="../tags/tag4.xml"/><Relationship Id="rId2" Type="http://schemas.microsoft.com/office/2007/relationships/media" Target="../media/media4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av"/><Relationship Id="rId4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1" Type="http://schemas.openxmlformats.org/officeDocument/2006/relationships/tags" Target="../tags/tag5.xml"/><Relationship Id="rId2" Type="http://schemas.microsoft.com/office/2007/relationships/media" Target="../media/media5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4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1" Type="http://schemas.openxmlformats.org/officeDocument/2006/relationships/tags" Target="../tags/tag6.xml"/><Relationship Id="rId2" Type="http://schemas.microsoft.com/office/2007/relationships/media" Target="../media/media6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av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1" Type="http://schemas.openxmlformats.org/officeDocument/2006/relationships/tags" Target="../tags/tag7.xml"/><Relationship Id="rId2" Type="http://schemas.microsoft.com/office/2007/relationships/media" Target="../media/media7.wa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av"/><Relationship Id="rId4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1" Type="http://schemas.openxmlformats.org/officeDocument/2006/relationships/tags" Target="../tags/tag8.xml"/><Relationship Id="rId2" Type="http://schemas.microsoft.com/office/2007/relationships/media" Target="../media/media8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av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3.xml"/><Relationship Id="rId6" Type="http://schemas.openxmlformats.org/officeDocument/2006/relationships/image" Target="../media/image3.png"/><Relationship Id="rId1" Type="http://schemas.openxmlformats.org/officeDocument/2006/relationships/tags" Target="../tags/tag9.xml"/><Relationship Id="rId2" Type="http://schemas.microsoft.com/office/2007/relationships/media" Target="../media/media9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1674246" y="523875"/>
            <a:ext cx="6441111" cy="14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b="1" i="1" dirty="0">
                <a:solidFill>
                  <a:schemeClr val="tx2"/>
                </a:solidFill>
                <a:latin typeface="Comic Sans MS" pitchFamily="66" charset="0"/>
                <a:cs typeface="Comic Sans MS"/>
              </a:rPr>
              <a:t>Mathematics for Computer Science</a:t>
            </a:r>
            <a:r>
              <a:rPr lang="en-US" sz="3600" b="1" i="1" dirty="0">
                <a:solidFill>
                  <a:schemeClr val="tx2"/>
                </a:solidFill>
                <a:latin typeface="Comic Sans MS" pitchFamily="66" charset="0"/>
                <a:cs typeface="Comic Sans MS"/>
              </a:rPr>
              <a:t/>
            </a:r>
            <a:br>
              <a:rPr lang="en-US" sz="3600" b="1" i="1" dirty="0">
                <a:solidFill>
                  <a:schemeClr val="tx2"/>
                </a:solidFill>
                <a:latin typeface="Comic Sans MS" pitchFamily="66" charset="0"/>
                <a:cs typeface="Comic Sans MS"/>
              </a:rPr>
            </a:br>
            <a:r>
              <a:rPr lang="en-US" b="1" dirty="0">
                <a:solidFill>
                  <a:srgbClr val="008000"/>
                </a:solidFill>
                <a:latin typeface="Comic Sans MS" pitchFamily="66" charset="0"/>
                <a:cs typeface="Comic Sans MS"/>
              </a:rPr>
              <a:t>MIT</a:t>
            </a:r>
            <a:r>
              <a:rPr lang="en-US" sz="3600" b="1" i="1" dirty="0">
                <a:solidFill>
                  <a:schemeClr val="tx2"/>
                </a:solidFill>
                <a:latin typeface="Comic Sans MS" pitchFamily="66" charset="0"/>
                <a:cs typeface="Comic Sans MS"/>
              </a:rPr>
              <a:t> </a:t>
            </a:r>
            <a:r>
              <a:rPr lang="en-US" b="1" dirty="0">
                <a:solidFill>
                  <a:srgbClr val="008000"/>
                </a:solidFill>
                <a:latin typeface="Comic Sans MS" pitchFamily="66" charset="0"/>
                <a:cs typeface="Comic Sans MS"/>
              </a:rPr>
              <a:t>6.042J/18.062J</a:t>
            </a:r>
          </a:p>
          <a:p>
            <a:endParaRPr lang="en-US" dirty="0">
              <a:latin typeface="Comic Sans MS"/>
              <a:cs typeface="Comic Sans MS"/>
            </a:endParaRPr>
          </a:p>
        </p:txBody>
      </p:sp>
      <p:sp>
        <p:nvSpPr>
          <p:cNvPr id="9" name="Rectangle 5"/>
          <p:cNvSpPr txBox="1">
            <a:spLocks noChangeArrowheads="1"/>
          </p:cNvSpPr>
          <p:nvPr/>
        </p:nvSpPr>
        <p:spPr bwMode="auto">
          <a:xfrm>
            <a:off x="890588" y="1949450"/>
            <a:ext cx="7399337" cy="3040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>
              <a:defRPr/>
            </a:pPr>
            <a:r>
              <a:rPr lang="en-US" sz="8000" kern="0" dirty="0" smtClean="0">
                <a:solidFill>
                  <a:schemeClr val="tx2"/>
                </a:solidFill>
                <a:latin typeface="Comic Sans MS" pitchFamily="66" charset="0"/>
                <a:ea typeface="+mj-ea"/>
                <a:cs typeface="Comic Sans MS"/>
              </a:rPr>
              <a:t>Cardinality</a:t>
            </a:r>
          </a:p>
          <a:p>
            <a:pPr algn="ctr">
              <a:defRPr/>
            </a:pPr>
            <a:r>
              <a:rPr kumimoji="0" lang="en-US" sz="6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 pitchFamily="66" charset="0"/>
                <a:ea typeface="+mj-ea"/>
                <a:cs typeface="Comic Sans MS"/>
              </a:rPr>
              <a:t>(comparing the</a:t>
            </a:r>
            <a:r>
              <a:rPr kumimoji="0" lang="en-US" sz="6600" b="0" i="0" u="none" strike="noStrike" kern="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 pitchFamily="66" charset="0"/>
                <a:ea typeface="+mj-ea"/>
                <a:cs typeface="Comic Sans MS"/>
              </a:rPr>
              <a:t> size of sets)</a:t>
            </a:r>
            <a:endParaRPr kumimoji="0" lang="en-US" sz="6600" b="0" i="0" u="none" strike="noStrike" kern="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Comic Sans MS" pitchFamily="66" charset="0"/>
              <a:ea typeface="+mj-ea"/>
              <a:cs typeface="Comic Sans M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77"/>
    </mc:Choice>
    <mc:Fallback xmlns="">
      <p:transition xmlns:p14="http://schemas.microsoft.com/office/powerpoint/2010/main" spd="slow" advTm="2517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3977" y="1516466"/>
            <a:ext cx="9033033" cy="1701399"/>
          </a:xfrm>
        </p:spPr>
        <p:txBody>
          <a:bodyPr/>
          <a:lstStyle/>
          <a:p>
            <a:r>
              <a:rPr lang="en-US" sz="4400" dirty="0">
                <a:solidFill>
                  <a:srgbClr val="0000FF"/>
                </a:solidFill>
              </a:rPr>
              <a:t>{0,1</a:t>
            </a:r>
            <a:r>
              <a:rPr lang="en-US" sz="4400" dirty="0" smtClean="0">
                <a:solidFill>
                  <a:srgbClr val="0000FF"/>
                </a:solidFill>
              </a:rPr>
              <a:t>}</a:t>
            </a:r>
            <a:r>
              <a:rPr lang="en-US" sz="4400" baseline="30000" dirty="0" smtClean="0">
                <a:solidFill>
                  <a:srgbClr val="0000FF"/>
                </a:solidFill>
                <a:latin typeface="Euclid Symbol" charset="2"/>
                <a:cs typeface="Euclid Symbol" charset="2"/>
              </a:rPr>
              <a:t>*</a:t>
            </a:r>
            <a:r>
              <a:rPr lang="en-US" sz="4400" dirty="0" smtClean="0">
                <a:solidFill>
                  <a:srgbClr val="0000FF"/>
                </a:solidFill>
                <a:latin typeface="Comic Sans MS"/>
              </a:rPr>
              <a:t>  </a:t>
            </a:r>
            <a:r>
              <a:rPr lang="en-US" sz="4400" dirty="0" smtClean="0">
                <a:solidFill>
                  <a:srgbClr val="000000"/>
                </a:solidFill>
                <a:latin typeface="Comic Sans MS"/>
              </a:rPr>
              <a:t>is countable:</a:t>
            </a:r>
          </a:p>
          <a:p>
            <a:r>
              <a:rPr lang="en-US" sz="4400" dirty="0" smtClean="0">
                <a:solidFill>
                  <a:srgbClr val="000000"/>
                </a:solidFill>
                <a:latin typeface="Comic Sans MS"/>
              </a:rPr>
              <a:t>list the (empty) string of length 0</a:t>
            </a:r>
            <a:endParaRPr lang="en-US" sz="4400" dirty="0">
              <a:solidFill>
                <a:srgbClr val="000000"/>
              </a:solidFill>
              <a:latin typeface="Comic Sans MS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400480" y="363537"/>
            <a:ext cx="7637004" cy="1078527"/>
          </a:xfrm>
        </p:spPr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{0,1}</a:t>
            </a:r>
            <a:r>
              <a:rPr lang="en-US" baseline="30000" dirty="0" smtClean="0">
                <a:solidFill>
                  <a:srgbClr val="0000FF"/>
                </a:solidFill>
                <a:latin typeface="Euclid Symbol" charset="2"/>
                <a:cs typeface="Euclid Symbol" charset="2"/>
              </a:rPr>
              <a:t>*  </a:t>
            </a:r>
            <a:r>
              <a:rPr lang="en-US" dirty="0" smtClean="0">
                <a:solidFill>
                  <a:srgbClr val="000000"/>
                </a:solidFill>
                <a:latin typeface="Euclid Symbol" charset="2"/>
                <a:cs typeface="Euclid Symbol" charset="2"/>
              </a:rPr>
              <a:t>= </a:t>
            </a:r>
            <a:r>
              <a:rPr lang="en-US" dirty="0" smtClean="0"/>
              <a:t>finite binary strings </a:t>
            </a:r>
            <a:r>
              <a:rPr lang="en-US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6510" y="3082995"/>
            <a:ext cx="71053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Comic Sans MS"/>
                <a:cs typeface="Comic Sans MS"/>
              </a:rPr>
              <a:t>l</a:t>
            </a:r>
            <a:r>
              <a:rPr lang="en-US" sz="4000" dirty="0" smtClean="0">
                <a:solidFill>
                  <a:srgbClr val="000000"/>
                </a:solidFill>
                <a:latin typeface="Comic Sans MS"/>
                <a:cs typeface="Comic Sans MS"/>
              </a:rPr>
              <a:t>ist the 2 length 1 bit strings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112" y="3749364"/>
            <a:ext cx="86370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000000"/>
                </a:solidFill>
                <a:latin typeface="Comic Sans MS"/>
                <a:cs typeface="Comic Sans MS"/>
              </a:rPr>
              <a:t>t</a:t>
            </a:r>
            <a:r>
              <a:rPr lang="en-US" sz="4000" dirty="0" smtClean="0">
                <a:solidFill>
                  <a:srgbClr val="000000"/>
                </a:solidFill>
                <a:latin typeface="Comic Sans MS"/>
                <a:cs typeface="Comic Sans MS"/>
              </a:rPr>
              <a:t>hen list the 2</a:t>
            </a:r>
            <a:r>
              <a:rPr lang="en-US" sz="4000" baseline="30000" dirty="0" smtClean="0">
                <a:solidFill>
                  <a:srgbClr val="000000"/>
                </a:solidFill>
                <a:latin typeface="Comic Sans MS"/>
                <a:cs typeface="Comic Sans MS"/>
              </a:rPr>
              <a:t>2</a:t>
            </a:r>
            <a:r>
              <a:rPr lang="en-US" sz="4000" dirty="0" smtClean="0">
                <a:solidFill>
                  <a:srgbClr val="000000"/>
                </a:solidFill>
                <a:latin typeface="Comic Sans MS"/>
                <a:cs typeface="Comic Sans MS"/>
              </a:rPr>
              <a:t> length 2 bit strings</a:t>
            </a:r>
          </a:p>
          <a:p>
            <a:pPr algn="ctr"/>
            <a:r>
              <a:rPr lang="en-US" sz="4000" dirty="0" smtClean="0">
                <a:solidFill>
                  <a:srgbClr val="000000"/>
                </a:solidFill>
                <a:latin typeface="Comic Sans MS"/>
                <a:cs typeface="Comic Sans MS"/>
              </a:rPr>
              <a:t>(in binary notation order)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1181" y="5098025"/>
            <a:ext cx="770809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000000"/>
                </a:solidFill>
                <a:latin typeface="Comic Sans MS"/>
                <a:cs typeface="Comic Sans MS"/>
              </a:rPr>
              <a:t>t</a:t>
            </a:r>
            <a:r>
              <a:rPr lang="en-US" sz="4000" dirty="0" smtClean="0">
                <a:solidFill>
                  <a:srgbClr val="000000"/>
                </a:solidFill>
                <a:latin typeface="Comic Sans MS"/>
                <a:cs typeface="Comic Sans MS"/>
              </a:rPr>
              <a:t>hen the 2</a:t>
            </a:r>
            <a:r>
              <a:rPr lang="en-US" sz="4000" baseline="30000" dirty="0" smtClean="0">
                <a:solidFill>
                  <a:srgbClr val="000000"/>
                </a:solidFill>
                <a:latin typeface="Comic Sans MS"/>
                <a:cs typeface="Comic Sans MS"/>
              </a:rPr>
              <a:t>3</a:t>
            </a:r>
            <a:r>
              <a:rPr lang="en-US" sz="4000" dirty="0" smtClean="0">
                <a:solidFill>
                  <a:srgbClr val="000000"/>
                </a:solidFill>
                <a:latin typeface="Comic Sans MS"/>
                <a:cs typeface="Comic Sans MS"/>
              </a:rPr>
              <a:t> length 3 bit strings</a:t>
            </a:r>
            <a:endParaRPr lang="en-US" sz="4000" dirty="0">
              <a:solidFill>
                <a:srgbClr val="000000"/>
              </a:solidFill>
              <a:latin typeface="Comic Sans MS"/>
              <a:cs typeface="Comic Sans MS"/>
            </a:endParaRPr>
          </a:p>
          <a:p>
            <a:pPr algn="ctr"/>
            <a:r>
              <a:rPr lang="en-US" sz="4000" dirty="0" smtClean="0">
                <a:solidFill>
                  <a:srgbClr val="000000"/>
                </a:solidFill>
                <a:latin typeface="Comic Sans MS"/>
                <a:cs typeface="Comic Sans MS"/>
              </a:rPr>
              <a:t>      . . .</a:t>
            </a: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3822871"/>
      </p:ext>
    </p:extLst>
  </p:cSld>
  <p:clrMapOvr>
    <a:masterClrMapping/>
  </p:clrMapOvr>
  <p:transition xmlns:p14="http://schemas.microsoft.com/office/powerpoint/2010/main" advTm="97137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/>
      <p:bldP spid="11" grpId="0"/>
      <p:bldP spid="1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400480" y="363537"/>
            <a:ext cx="7637004" cy="1078527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The </a:t>
            </a:r>
            <a:r>
              <a:rPr lang="en-US" dirty="0" err="1" smtClean="0">
                <a:solidFill>
                  <a:srgbClr val="000000"/>
                </a:solidFill>
              </a:rPr>
              <a:t>rationals</a:t>
            </a:r>
            <a:r>
              <a:rPr lang="en-US" dirty="0" smtClean="0">
                <a:solidFill>
                  <a:srgbClr val="000000"/>
                </a:solidFill>
              </a:rPr>
              <a:t> are countable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4820" y="1343019"/>
            <a:ext cx="8796586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</a:rPr>
              <a:t>--show </a:t>
            </a:r>
            <a:r>
              <a:rPr lang="en-US" sz="5400" dirty="0" err="1">
                <a:solidFill>
                  <a:srgbClr val="000000"/>
                </a:solidFill>
                <a:latin typeface="Comic Sans MS"/>
                <a:cs typeface="Comic Sans MS"/>
              </a:rPr>
              <a:t>rationals</a:t>
            </a:r>
            <a:r>
              <a:rPr lang="en-US" sz="5400" dirty="0">
                <a:solidFill>
                  <a:srgbClr val="000000"/>
                </a:solidFill>
                <a:latin typeface="Comic Sans MS"/>
                <a:cs typeface="Comic Sans MS"/>
              </a:rPr>
              <a:t> are </a:t>
            </a:r>
            <a:endParaRPr lang="en-US" sz="5400" dirty="0" smtClean="0">
              <a:solidFill>
                <a:srgbClr val="000000"/>
              </a:solidFill>
              <a:latin typeface="Comic Sans MS"/>
              <a:cs typeface="Comic Sans MS"/>
            </a:endParaRPr>
          </a:p>
          <a:p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</a:rPr>
              <a:t>countable in class problem.</a:t>
            </a:r>
          </a:p>
          <a:p>
            <a:r>
              <a:rPr lang="en-US" sz="5400" dirty="0">
                <a:solidFill>
                  <a:srgbClr val="000000"/>
                </a:solidFill>
                <a:latin typeface="Comic Sans MS"/>
                <a:cs typeface="Comic Sans MS"/>
              </a:rPr>
              <a:t>B</a:t>
            </a:r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</a:rPr>
              <a:t>ut the real numbers </a:t>
            </a:r>
          </a:p>
          <a:p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</a:rPr>
              <a:t>are not </a:t>
            </a:r>
            <a:r>
              <a:rPr lang="en-US" sz="5400" dirty="0">
                <a:solidFill>
                  <a:srgbClr val="000000"/>
                </a:solidFill>
                <a:latin typeface="Comic Sans MS"/>
                <a:cs typeface="Comic Sans MS"/>
              </a:rPr>
              <a:t>countable ––</a:t>
            </a:r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</a:rPr>
              <a:t>shown</a:t>
            </a:r>
          </a:p>
          <a:p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</a:rPr>
              <a:t>next lecture.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0695814"/>
      </p:ext>
    </p:extLst>
  </p:cSld>
  <p:clrMapOvr>
    <a:masterClrMapping/>
  </p:clrMapOvr>
  <p:transition xmlns:p14="http://schemas.microsoft.com/office/powerpoint/2010/main" advTm="119670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Cantor’s Idea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0" y="1503885"/>
            <a:ext cx="9144000" cy="4511659"/>
          </a:xfrm>
        </p:spPr>
        <p:txBody>
          <a:bodyPr/>
          <a:lstStyle/>
          <a:p>
            <a:pPr algn="ctr"/>
            <a:r>
              <a:rPr lang="en-US" sz="4800" dirty="0" smtClean="0">
                <a:solidFill>
                  <a:srgbClr val="0000FF"/>
                </a:solidFill>
              </a:rPr>
              <a:t>A </a:t>
            </a:r>
            <a:r>
              <a:rPr lang="en-US" sz="4800" dirty="0" err="1" smtClean="0">
                <a:solidFill>
                  <a:srgbClr val="0000FF"/>
                </a:solidFill>
              </a:rPr>
              <a:t>surj</a:t>
            </a:r>
            <a:r>
              <a:rPr lang="en-US" sz="4800" dirty="0" smtClean="0">
                <a:solidFill>
                  <a:srgbClr val="0000FF"/>
                </a:solidFill>
              </a:rPr>
              <a:t> B</a:t>
            </a:r>
            <a:r>
              <a:rPr lang="en-US" sz="4800" dirty="0" smtClean="0"/>
              <a:t> ::= </a:t>
            </a:r>
            <a:r>
              <a:rPr lang="en-US" sz="4800" b="1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∃ </a:t>
            </a:r>
            <a:r>
              <a:rPr lang="en-US" sz="4800" dirty="0" err="1" smtClean="0">
                <a:solidFill>
                  <a:srgbClr val="0000FF"/>
                </a:solidFill>
                <a:latin typeface="Comic Sans MS"/>
              </a:rPr>
              <a:t>surj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 </a:t>
            </a:r>
            <a:r>
              <a:rPr lang="en-US" sz="4800" dirty="0" err="1" smtClean="0">
                <a:solidFill>
                  <a:srgbClr val="0000FF"/>
                </a:solidFill>
                <a:latin typeface="Comic Sans MS"/>
              </a:rPr>
              <a:t>func:</a:t>
            </a:r>
            <a:r>
              <a:rPr lang="en-US" sz="4800" dirty="0" err="1" smtClean="0">
                <a:solidFill>
                  <a:srgbClr val="0000FF"/>
                </a:solidFill>
              </a:rPr>
              <a:t>A</a:t>
            </a:r>
            <a:r>
              <a:rPr lang="en-US" sz="4800" dirty="0" err="1" smtClean="0">
                <a:solidFill>
                  <a:srgbClr val="0000FF"/>
                </a:solidFill>
                <a:sym typeface="Euclid Symbol"/>
              </a:rPr>
              <a:t>→</a:t>
            </a:r>
            <a:r>
              <a:rPr lang="en-US" sz="4800" dirty="0" err="1" smtClean="0">
                <a:solidFill>
                  <a:srgbClr val="0000FF"/>
                </a:solidFill>
              </a:rPr>
              <a:t>B</a:t>
            </a:r>
            <a:endParaRPr lang="en-US" sz="4800" dirty="0" smtClean="0">
              <a:solidFill>
                <a:srgbClr val="0000FF"/>
              </a:solidFill>
            </a:endParaRPr>
          </a:p>
          <a:p>
            <a:pPr algn="ctr"/>
            <a:r>
              <a:rPr lang="en-US" sz="4800" dirty="0" smtClean="0">
                <a:latin typeface="Comic Sans MS"/>
              </a:rPr>
              <a:t>think: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 </a:t>
            </a:r>
            <a:r>
              <a:rPr lang="en-US" sz="4800" dirty="0" smtClean="0">
                <a:solidFill>
                  <a:srgbClr val="000000"/>
                </a:solidFill>
                <a:latin typeface="Comic Sans MS"/>
              </a:rPr>
              <a:t>“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A as big as B</a:t>
            </a:r>
            <a:r>
              <a:rPr lang="en-US" sz="4800" dirty="0" smtClean="0">
                <a:solidFill>
                  <a:srgbClr val="000000"/>
                </a:solidFill>
                <a:latin typeface="Comic Sans MS"/>
              </a:rPr>
              <a:t>”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 </a:t>
            </a:r>
          </a:p>
          <a:p>
            <a:pPr algn="ctr"/>
            <a:r>
              <a:rPr lang="en-US" sz="4800" dirty="0" smtClean="0">
                <a:solidFill>
                  <a:srgbClr val="0000FF"/>
                </a:solidFill>
              </a:rPr>
              <a:t>A </a:t>
            </a:r>
            <a:r>
              <a:rPr lang="en-US" sz="4800" dirty="0" err="1" smtClean="0">
                <a:solidFill>
                  <a:srgbClr val="0000FF"/>
                </a:solidFill>
              </a:rPr>
              <a:t>bij</a:t>
            </a:r>
            <a:r>
              <a:rPr lang="en-US" sz="4800" dirty="0" smtClean="0">
                <a:solidFill>
                  <a:srgbClr val="0000FF"/>
                </a:solidFill>
              </a:rPr>
              <a:t> B</a:t>
            </a:r>
            <a:r>
              <a:rPr lang="en-US" sz="4800" dirty="0" smtClean="0"/>
              <a:t> ::= </a:t>
            </a:r>
            <a:r>
              <a:rPr lang="en-US" sz="4800" b="1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∃ </a:t>
            </a:r>
            <a:r>
              <a:rPr lang="en-US" sz="4800" dirty="0" err="1" smtClean="0">
                <a:solidFill>
                  <a:srgbClr val="0000FF"/>
                </a:solidFill>
                <a:latin typeface="Comic Sans MS"/>
              </a:rPr>
              <a:t>bijection:</a:t>
            </a:r>
            <a:r>
              <a:rPr lang="en-US" sz="4800" dirty="0" err="1" smtClean="0">
                <a:solidFill>
                  <a:srgbClr val="0000FF"/>
                </a:solidFill>
              </a:rPr>
              <a:t>A</a:t>
            </a:r>
            <a:r>
              <a:rPr lang="en-US" sz="4800" dirty="0" err="1" smtClean="0">
                <a:solidFill>
                  <a:srgbClr val="0000FF"/>
                </a:solidFill>
                <a:sym typeface="Euclid Symbol"/>
              </a:rPr>
              <a:t>→</a:t>
            </a:r>
            <a:r>
              <a:rPr lang="en-US" sz="4800" dirty="0" err="1" smtClean="0">
                <a:solidFill>
                  <a:srgbClr val="0000FF"/>
                </a:solidFill>
              </a:rPr>
              <a:t>B</a:t>
            </a:r>
            <a:endParaRPr lang="en-US" sz="4800" dirty="0" smtClean="0">
              <a:solidFill>
                <a:srgbClr val="0000FF"/>
              </a:solidFill>
            </a:endParaRPr>
          </a:p>
          <a:p>
            <a:pPr algn="ctr"/>
            <a:r>
              <a:rPr lang="en-US" sz="4800" dirty="0" smtClean="0">
                <a:latin typeface="Comic Sans MS"/>
              </a:rPr>
              <a:t>think: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 </a:t>
            </a:r>
            <a:r>
              <a:rPr lang="en-US" sz="4800" dirty="0" smtClean="0">
                <a:solidFill>
                  <a:srgbClr val="000000"/>
                </a:solidFill>
                <a:latin typeface="Comic Sans MS"/>
              </a:rPr>
              <a:t>“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A same size as B</a:t>
            </a:r>
            <a:r>
              <a:rPr lang="en-US" sz="4800" dirty="0" smtClean="0">
                <a:solidFill>
                  <a:srgbClr val="000000"/>
                </a:solidFill>
                <a:latin typeface="Comic Sans MS"/>
              </a:rPr>
              <a:t>”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 </a:t>
            </a:r>
            <a:endParaRPr lang="en-US" sz="4800" dirty="0" smtClean="0">
              <a:latin typeface="Comic Sans MS"/>
            </a:endParaRPr>
          </a:p>
          <a:p>
            <a:endParaRPr lang="en-US" sz="4400" dirty="0">
              <a:latin typeface="Comic Sans M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xmlns:p14="http://schemas.microsoft.com/office/powerpoint/2010/main" spd="slow" advTm="59249">
    <p:fade thruBlk="1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994" name="Rectangle 2"/>
          <p:cNvSpPr>
            <a:spLocks noGrp="1" noChangeArrowheads="1"/>
          </p:cNvSpPr>
          <p:nvPr>
            <p:ph type="title"/>
          </p:nvPr>
        </p:nvSpPr>
        <p:spPr>
          <a:xfrm>
            <a:off x="1447800" y="304799"/>
            <a:ext cx="7297908" cy="1121107"/>
          </a:xfrm>
        </p:spPr>
        <p:txBody>
          <a:bodyPr/>
          <a:lstStyle/>
          <a:p>
            <a:r>
              <a:rPr lang="en-US" sz="4000" dirty="0" smtClean="0"/>
              <a:t> </a:t>
            </a:r>
            <a:r>
              <a:rPr lang="en-US" sz="4000" dirty="0" err="1" smtClean="0">
                <a:solidFill>
                  <a:srgbClr val="0000FF"/>
                </a:solidFill>
              </a:rPr>
              <a:t>pow</a:t>
            </a:r>
            <a:r>
              <a:rPr lang="en-US" sz="4000" dirty="0" smtClean="0">
                <a:solidFill>
                  <a:srgbClr val="0000FF"/>
                </a:solidFill>
              </a:rPr>
              <a:t>(</a:t>
            </a:r>
            <a:r>
              <a:rPr lang="en-US" sz="4800" kern="1200" dirty="0">
                <a:solidFill>
                  <a:srgbClr val="0000FF"/>
                </a:solidFill>
                <a:latin typeface="Comic Sans MS"/>
                <a:ea typeface="+mn-ea"/>
                <a:sym typeface="Euclid Math Two"/>
              </a:rPr>
              <a:t></a:t>
            </a:r>
            <a:r>
              <a:rPr lang="en-US" sz="4000" dirty="0" smtClean="0">
                <a:solidFill>
                  <a:srgbClr val="0000FF"/>
                </a:solidFill>
              </a:rPr>
              <a:t>)  </a:t>
            </a:r>
            <a:r>
              <a:rPr lang="en-US" sz="4000" dirty="0" err="1" smtClean="0"/>
              <a:t>bij</a:t>
            </a:r>
            <a:r>
              <a:rPr lang="en-US" sz="4000" dirty="0" smtClean="0"/>
              <a:t> </a:t>
            </a:r>
            <a:r>
              <a:rPr lang="en-US" sz="6000" dirty="0" smtClean="0">
                <a:latin typeface="Symbol" charset="2"/>
                <a:cs typeface="Symbol" charset="2"/>
              </a:rPr>
              <a:t>  </a:t>
            </a:r>
            <a:r>
              <a:rPr lang="en-US" sz="6000" dirty="0" smtClean="0">
                <a:solidFill>
                  <a:srgbClr val="BC34AA"/>
                </a:solidFill>
                <a:latin typeface="Symbol" charset="2"/>
                <a:cs typeface="Symbol" charset="2"/>
              </a:rPr>
              <a:t>∞</a:t>
            </a:r>
            <a:r>
              <a:rPr lang="en-US" sz="4000" dirty="0" smtClean="0">
                <a:solidFill>
                  <a:srgbClr val="0000FF"/>
                </a:solidFill>
                <a:latin typeface="Comic Sans MS"/>
              </a:rPr>
              <a:t>-</a:t>
            </a:r>
            <a:r>
              <a:rPr lang="en-US" sz="4000" dirty="0" smtClean="0"/>
              <a:t>bit-strings</a:t>
            </a:r>
            <a:endParaRPr lang="en-US" sz="4000" dirty="0"/>
          </a:p>
        </p:txBody>
      </p:sp>
      <p:sp>
        <p:nvSpPr>
          <p:cNvPr id="340997" name="Text Box 5"/>
          <p:cNvSpPr txBox="1">
            <a:spLocks noChangeArrowheads="1"/>
          </p:cNvSpPr>
          <p:nvPr/>
        </p:nvSpPr>
        <p:spPr bwMode="auto">
          <a:xfrm>
            <a:off x="842374" y="1471613"/>
            <a:ext cx="7437329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tabLst>
                <a:tab pos="1139825" algn="r"/>
                <a:tab pos="1366838" algn="l"/>
                <a:tab pos="6516688" algn="l"/>
              </a:tabLst>
            </a:pPr>
            <a:r>
              <a:rPr lang="en-US" sz="4800" dirty="0" smtClean="0">
                <a:latin typeface="Comic Sans MS" pitchFamily="66" charset="0"/>
                <a:cs typeface="Comic Sans MS"/>
              </a:rPr>
              <a:t>infinite set</a:t>
            </a:r>
            <a:r>
              <a:rPr lang="en-US" sz="5400" dirty="0" smtClean="0">
                <a:latin typeface="Comic Sans MS"/>
                <a:cs typeface="Comic Sans MS"/>
              </a:rPr>
              <a:t> </a:t>
            </a:r>
            <a:r>
              <a:rPr lang="en-US" sz="5400" b="1" dirty="0">
                <a:solidFill>
                  <a:srgbClr val="0000FF"/>
                </a:solidFill>
                <a:latin typeface="Comic Sans MS"/>
                <a:cs typeface="Comic Sans MS"/>
                <a:sym typeface="Euclid Math Two"/>
              </a:rPr>
              <a:t>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  <a:cs typeface="Comic Sans MS"/>
                <a:sym typeface="Mathematica7Mono"/>
              </a:rPr>
              <a:t> = </a:t>
            </a:r>
            <a:r>
              <a:rPr lang="en-US" sz="4800" dirty="0" smtClean="0">
                <a:solidFill>
                  <a:srgbClr val="0000FF"/>
                </a:solidFill>
                <a:latin typeface="Comic Sans MS" pitchFamily="66" charset="0"/>
                <a:cs typeface="Comic Sans MS"/>
                <a:sym typeface="Mathematica7Mono"/>
              </a:rPr>
              <a:t>{0,1,2,…}</a:t>
            </a:r>
            <a:endParaRPr lang="en-US" sz="4800" dirty="0">
              <a:latin typeface="Comic Sans MS" pitchFamily="66" charset="0"/>
              <a:cs typeface="Comic Sans MS"/>
            </a:endParaRPr>
          </a:p>
        </p:txBody>
      </p:sp>
      <p:sp>
        <p:nvSpPr>
          <p:cNvPr id="340998" name="Text Box 6"/>
          <p:cNvSpPr txBox="1">
            <a:spLocks noChangeArrowheads="1"/>
          </p:cNvSpPr>
          <p:nvPr/>
        </p:nvSpPr>
        <p:spPr bwMode="auto">
          <a:xfrm>
            <a:off x="533400" y="3101962"/>
            <a:ext cx="83820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tabLst>
                <a:tab pos="1139825" algn="r"/>
                <a:tab pos="1366838" algn="l"/>
              </a:tabLst>
            </a:pPr>
            <a:r>
              <a:rPr lang="en-US" sz="4400" dirty="0">
                <a:latin typeface="Comic Sans MS" pitchFamily="66" charset="0"/>
                <a:cs typeface="Comic Sans MS"/>
              </a:rPr>
              <a:t>string:</a:t>
            </a:r>
            <a:r>
              <a:rPr lang="en-US" sz="4400" dirty="0">
                <a:solidFill>
                  <a:srgbClr val="0066FF"/>
                </a:solidFill>
                <a:latin typeface="Comic Sans MS" pitchFamily="66" charset="0"/>
                <a:cs typeface="Comic Sans MS"/>
              </a:rPr>
              <a:t>    </a:t>
            </a:r>
            <a:r>
              <a:rPr lang="en-US" sz="4400" dirty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1</a:t>
            </a:r>
            <a:r>
              <a:rPr lang="en-US" sz="4400" dirty="0" smtClean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  </a:t>
            </a:r>
            <a:r>
              <a:rPr lang="en-US" sz="4400" dirty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0 </a:t>
            </a:r>
            <a:r>
              <a:rPr lang="en-US" sz="4400" dirty="0" smtClean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 1  1 0  0  1  …     </a:t>
            </a:r>
            <a:r>
              <a:rPr lang="en-US" sz="4800" dirty="0" smtClean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  </a:t>
            </a:r>
            <a:endParaRPr lang="en-US" sz="4800" dirty="0">
              <a:solidFill>
                <a:srgbClr val="0000FF"/>
              </a:solidFill>
              <a:latin typeface="Comic Sans MS" pitchFamily="66" charset="0"/>
              <a:cs typeface="Comic Sans MS"/>
            </a:endParaRPr>
          </a:p>
        </p:txBody>
      </p:sp>
      <p:sp>
        <p:nvSpPr>
          <p:cNvPr id="340999" name="Text Box 7"/>
          <p:cNvSpPr txBox="1">
            <a:spLocks noChangeArrowheads="1"/>
          </p:cNvSpPr>
          <p:nvPr/>
        </p:nvSpPr>
        <p:spPr bwMode="auto">
          <a:xfrm>
            <a:off x="533400" y="2454275"/>
            <a:ext cx="838200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tabLst>
                <a:tab pos="1139825" algn="r"/>
                <a:tab pos="1366838" algn="l"/>
                <a:tab pos="5538788" algn="l"/>
                <a:tab pos="6454775" algn="l"/>
              </a:tabLst>
            </a:pPr>
            <a:r>
              <a:rPr lang="en-US" sz="3600" dirty="0">
                <a:latin typeface="Comic Sans MS"/>
                <a:cs typeface="Comic Sans MS"/>
              </a:rPr>
              <a:t>	</a:t>
            </a:r>
            <a:r>
              <a:rPr lang="en-US" sz="4400" dirty="0">
                <a:latin typeface="Comic Sans MS" pitchFamily="66" charset="0"/>
                <a:cs typeface="Comic Sans MS"/>
              </a:rPr>
              <a:t>subset:</a:t>
            </a:r>
            <a:r>
              <a:rPr lang="en-US" sz="4400" dirty="0">
                <a:solidFill>
                  <a:srgbClr val="008000"/>
                </a:solidFill>
                <a:latin typeface="Comic Sans MS" pitchFamily="66" charset="0"/>
                <a:cs typeface="Comic Sans MS"/>
              </a:rPr>
              <a:t> </a:t>
            </a:r>
            <a:r>
              <a:rPr lang="en-US" sz="4400" dirty="0" smtClean="0">
                <a:solidFill>
                  <a:srgbClr val="008000"/>
                </a:solidFill>
                <a:latin typeface="Comic Sans MS" pitchFamily="66" charset="0"/>
                <a:cs typeface="Comic Sans MS"/>
              </a:rPr>
              <a:t> </a:t>
            </a:r>
            <a:r>
              <a:rPr lang="en-US" sz="4400" dirty="0" smtClean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{0,  , 2, 3,  ,  , 6, …  } </a:t>
            </a:r>
            <a:endParaRPr lang="en-US" sz="4400" dirty="0">
              <a:solidFill>
                <a:srgbClr val="0000FF"/>
              </a:solidFill>
              <a:latin typeface="Comic Sans MS" pitchFamily="66" charset="0"/>
              <a:cs typeface="Comic Sans MS"/>
            </a:endParaRPr>
          </a:p>
        </p:txBody>
      </p:sp>
      <p:sp>
        <p:nvSpPr>
          <p:cNvPr id="341000" name="Text Box 8"/>
          <p:cNvSpPr txBox="1">
            <a:spLocks noChangeArrowheads="1"/>
          </p:cNvSpPr>
          <p:nvPr/>
        </p:nvSpPr>
        <p:spPr bwMode="auto">
          <a:xfrm>
            <a:off x="667009" y="4100514"/>
            <a:ext cx="7800585" cy="1611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tabLst>
                <a:tab pos="1366838" algn="l"/>
              </a:tabLst>
            </a:pPr>
            <a:r>
              <a:rPr lang="en-US" sz="4400" dirty="0" smtClean="0">
                <a:solidFill>
                  <a:schemeClr val="tx2"/>
                </a:solidFill>
                <a:latin typeface="Comic Sans MS" pitchFamily="66" charset="0"/>
                <a:cs typeface="Comic Sans MS"/>
              </a:rPr>
              <a:t>a </a:t>
            </a:r>
            <a:r>
              <a:rPr lang="en-US" sz="4400" dirty="0" err="1" smtClean="0">
                <a:solidFill>
                  <a:schemeClr val="tx2"/>
                </a:solidFill>
                <a:latin typeface="Comic Sans MS" pitchFamily="66" charset="0"/>
                <a:cs typeface="Comic Sans MS"/>
              </a:rPr>
              <a:t>bijection</a:t>
            </a:r>
            <a:r>
              <a:rPr lang="en-US" sz="4400" dirty="0" smtClean="0">
                <a:solidFill>
                  <a:schemeClr val="tx2"/>
                </a:solidFill>
                <a:latin typeface="Comic Sans MS" pitchFamily="66" charset="0"/>
                <a:cs typeface="Comic Sans MS"/>
              </a:rPr>
              <a:t> from </a:t>
            </a:r>
            <a:r>
              <a:rPr lang="en-US" sz="4800" dirty="0" err="1" smtClean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pow</a:t>
            </a:r>
            <a:r>
              <a:rPr lang="en-US" sz="4800" dirty="0" smtClean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(</a:t>
            </a:r>
            <a:r>
              <a:rPr lang="en-US" sz="4800" b="1" dirty="0">
                <a:solidFill>
                  <a:srgbClr val="0000FF"/>
                </a:solidFill>
                <a:latin typeface="Comic Sans MS"/>
                <a:cs typeface="Comic Sans MS"/>
                <a:sym typeface="Euclid Math Two"/>
              </a:rPr>
              <a:t></a:t>
            </a:r>
            <a:r>
              <a:rPr lang="en-US" sz="4800" dirty="0" smtClean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) </a:t>
            </a:r>
            <a:r>
              <a:rPr lang="en-US" sz="4800" dirty="0" smtClean="0">
                <a:latin typeface="Comic Sans MS" pitchFamily="66" charset="0"/>
                <a:cs typeface="Comic Sans MS"/>
              </a:rPr>
              <a:t>to</a:t>
            </a:r>
          </a:p>
          <a:p>
            <a:pPr>
              <a:tabLst>
                <a:tab pos="1366838" algn="l"/>
              </a:tabLst>
            </a:pPr>
            <a:r>
              <a:rPr lang="en-US" sz="4800" i="1" dirty="0" smtClean="0">
                <a:latin typeface="Comic Sans MS" pitchFamily="66" charset="0"/>
                <a:cs typeface="Comic Sans MS"/>
              </a:rPr>
              <a:t>infinite</a:t>
            </a:r>
            <a:r>
              <a:rPr lang="en-US" sz="4800" dirty="0" smtClean="0">
                <a:latin typeface="Comic Sans MS" pitchFamily="66" charset="0"/>
                <a:cs typeface="Comic Sans MS"/>
              </a:rPr>
              <a:t>  bit-strings, </a:t>
            </a:r>
            <a:r>
              <a:rPr lang="en-US" sz="4800" dirty="0" smtClean="0">
                <a:solidFill>
                  <a:srgbClr val="0000FF"/>
                </a:solidFill>
                <a:latin typeface="Comic Sans MS" pitchFamily="66" charset="0"/>
                <a:cs typeface="Comic Sans MS"/>
              </a:rPr>
              <a:t>{0,1}</a:t>
            </a:r>
            <a:r>
              <a:rPr lang="en-US" sz="4800" b="1" baseline="30000" dirty="0" smtClean="0">
                <a:solidFill>
                  <a:srgbClr val="0000FF"/>
                </a:solidFill>
                <a:latin typeface="Euclid Symbol" charset="2"/>
                <a:cs typeface="Comic Sans MS"/>
              </a:rPr>
              <a:t>ω</a:t>
            </a:r>
            <a:endParaRPr lang="en-US" sz="4800" b="1" baseline="30000" dirty="0">
              <a:solidFill>
                <a:srgbClr val="0000FF"/>
              </a:solidFill>
              <a:latin typeface="Euclid Symbol" charset="2"/>
              <a:cs typeface="Comic Sans MS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xmlns:p14="http://schemas.microsoft.com/office/powerpoint/2010/main" spd="slow" advTm="78938">
    <p:fade thruBlk="1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0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40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41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40998" grpId="0" autoUpdateAnimBg="0"/>
      <p:bldP spid="340999" grpId="0"/>
      <p:bldP spid="34100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Familiar “size” properties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0" y="1314505"/>
            <a:ext cx="9144000" cy="1169691"/>
          </a:xfrm>
        </p:spPr>
        <p:txBody>
          <a:bodyPr anchor="t"/>
          <a:lstStyle/>
          <a:p>
            <a:r>
              <a:rPr lang="en-US" sz="4800" dirty="0">
                <a:solidFill>
                  <a:srgbClr val="0000FF"/>
                </a:solidFill>
                <a:latin typeface="Comic Sans MS"/>
              </a:rPr>
              <a:t>|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A| </a:t>
            </a:r>
            <a:r>
              <a:rPr lang="en-US" sz="4800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=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|B|</a:t>
            </a:r>
            <a:r>
              <a:rPr lang="en-US" sz="4800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=  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|</a:t>
            </a:r>
            <a:r>
              <a:rPr lang="en-US" sz="4800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 </a:t>
            </a:r>
            <a:r>
              <a:rPr lang="en-US" sz="4800" dirty="0">
                <a:solidFill>
                  <a:srgbClr val="0000FF"/>
                </a:solidFill>
                <a:latin typeface="Comic Sans MS"/>
              </a:rPr>
              <a:t>C| </a:t>
            </a:r>
            <a:r>
              <a:rPr lang="en-US" dirty="0" smtClean="0">
                <a:solidFill>
                  <a:schemeClr val="tx2"/>
                </a:solidFill>
                <a:latin typeface="Comic Sans MS"/>
              </a:rPr>
              <a:t> </a:t>
            </a:r>
            <a:r>
              <a:rPr lang="en-US" sz="3600" dirty="0" smtClean="0">
                <a:solidFill>
                  <a:schemeClr val="tx2"/>
                </a:solidFill>
                <a:latin typeface="Comic Sans MS"/>
              </a:rPr>
              <a:t>IMPLIES</a:t>
            </a:r>
            <a:r>
              <a:rPr lang="en-US" sz="5400" dirty="0" smtClean="0">
                <a:solidFill>
                  <a:schemeClr val="tx2"/>
                </a:solidFill>
                <a:latin typeface="Comic Sans MS"/>
              </a:rPr>
              <a:t> </a:t>
            </a:r>
            <a:r>
              <a:rPr lang="en-US" sz="4800" dirty="0">
                <a:solidFill>
                  <a:srgbClr val="0000FF"/>
                </a:solidFill>
                <a:latin typeface="Comic Sans MS"/>
              </a:rPr>
              <a:t>|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A|</a:t>
            </a:r>
            <a:r>
              <a:rPr lang="en-US" sz="4800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=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|C</a:t>
            </a:r>
            <a:r>
              <a:rPr lang="en-US" sz="4800" dirty="0">
                <a:solidFill>
                  <a:srgbClr val="0000FF"/>
                </a:solidFill>
                <a:latin typeface="Comic Sans MS"/>
              </a:rPr>
              <a:t>|</a:t>
            </a:r>
            <a:endParaRPr lang="en-US" sz="4800" dirty="0" smtClean="0">
              <a:solidFill>
                <a:srgbClr val="0000FF"/>
              </a:solidFill>
              <a:latin typeface="Comic Sans MS"/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 bwMode="auto">
          <a:xfrm>
            <a:off x="229432" y="2009494"/>
            <a:ext cx="8513084" cy="10958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A </a:t>
            </a:r>
            <a:r>
              <a:rPr lang="en-US" sz="4800" kern="0" dirty="0" smtClean="0">
                <a:solidFill>
                  <a:srgbClr val="0000FF"/>
                </a:solidFill>
                <a:latin typeface="Comic Sans MS"/>
                <a:cs typeface="Comic Sans MS"/>
              </a:rPr>
              <a:t>bi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j B </a:t>
            </a:r>
            <a:r>
              <a:rPr lang="en-US" sz="4800" kern="0" dirty="0" smtClean="0">
                <a:solidFill>
                  <a:srgbClr val="0000FF"/>
                </a:solidFill>
                <a:latin typeface="Comic Sans MS"/>
                <a:cs typeface="Comic Sans MS"/>
              </a:rPr>
              <a:t>bi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j C</a:t>
            </a:r>
            <a:r>
              <a:rPr kumimoji="0" 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  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IMPLIES</a:t>
            </a:r>
            <a:r>
              <a:rPr kumimoji="0" lang="en-US" sz="5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A </a:t>
            </a:r>
            <a:r>
              <a:rPr lang="en-US" sz="4800" kern="0" dirty="0" smtClean="0">
                <a:solidFill>
                  <a:srgbClr val="0000FF"/>
                </a:solidFill>
                <a:latin typeface="Comic Sans MS"/>
                <a:cs typeface="Comic Sans MS"/>
              </a:rPr>
              <a:t>bi</a:t>
            </a:r>
            <a:r>
              <a:rPr kumimoji="0" lang="en-US" sz="4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j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C</a:t>
            </a:r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auto">
          <a:xfrm>
            <a:off x="0" y="3764480"/>
            <a:ext cx="9144000" cy="1169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A </a:t>
            </a:r>
            <a:r>
              <a:rPr kumimoji="0" lang="en-US" sz="4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surj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B </a:t>
            </a:r>
            <a:r>
              <a:rPr kumimoji="0" lang="en-US" sz="4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surj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C</a:t>
            </a:r>
            <a:r>
              <a:rPr kumimoji="0" 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IMPLIES</a:t>
            </a:r>
            <a:r>
              <a:rPr kumimoji="0" lang="en-US" sz="5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A </a:t>
            </a:r>
            <a:r>
              <a:rPr kumimoji="0" lang="en-US" sz="4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surj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C</a:t>
            </a:r>
          </a:p>
        </p:txBody>
      </p:sp>
      <p:sp>
        <p:nvSpPr>
          <p:cNvPr id="9" name="Content Placeholder 3"/>
          <p:cNvSpPr txBox="1">
            <a:spLocks/>
          </p:cNvSpPr>
          <p:nvPr/>
        </p:nvSpPr>
        <p:spPr bwMode="auto">
          <a:xfrm>
            <a:off x="0" y="3017347"/>
            <a:ext cx="9144000" cy="1202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|A|</a:t>
            </a:r>
            <a:r>
              <a:rPr lang="en-US" sz="4400" b="1" dirty="0" smtClean="0">
                <a:solidFill>
                  <a:srgbClr val="0000FF"/>
                </a:solidFill>
                <a:latin typeface="Euclid Symbol" charset="2"/>
                <a:cs typeface="Euclid Symbol" charset="2"/>
              </a:rPr>
              <a:t>≥</a:t>
            </a:r>
            <a:r>
              <a:rPr lang="en-US" sz="4800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 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|B|</a:t>
            </a:r>
            <a:r>
              <a:rPr lang="en-US" sz="4400" b="1" dirty="0">
                <a:solidFill>
                  <a:srgbClr val="0000FF"/>
                </a:solidFill>
                <a:latin typeface="Euclid Symbol" charset="2"/>
                <a:cs typeface="Euclid Symbol" charset="2"/>
              </a:rPr>
              <a:t>≥</a:t>
            </a:r>
            <a:r>
              <a:rPr lang="en-US" sz="4800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  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|</a:t>
            </a:r>
            <a:r>
              <a:rPr lang="en-US" sz="4800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 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C| </a:t>
            </a:r>
            <a:r>
              <a:rPr lang="en-US" sz="4800" dirty="0" smtClean="0">
                <a:solidFill>
                  <a:schemeClr val="tx2"/>
                </a:solidFill>
                <a:latin typeface="Comic Sans MS"/>
              </a:rPr>
              <a:t> </a:t>
            </a:r>
            <a:r>
              <a:rPr lang="en-US" sz="3600" dirty="0" smtClean="0">
                <a:solidFill>
                  <a:schemeClr val="tx2"/>
                </a:solidFill>
                <a:latin typeface="Comic Sans MS"/>
              </a:rPr>
              <a:t>IMPLIES</a:t>
            </a:r>
            <a:r>
              <a:rPr lang="en-US" sz="5400" dirty="0" smtClean="0">
                <a:solidFill>
                  <a:schemeClr val="tx2"/>
                </a:solidFill>
                <a:latin typeface="Comic Sans MS"/>
              </a:rPr>
              <a:t> 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|A|</a:t>
            </a:r>
            <a:r>
              <a:rPr lang="en-US" sz="4400" b="1" dirty="0">
                <a:solidFill>
                  <a:srgbClr val="0000FF"/>
                </a:solidFill>
                <a:latin typeface="Euclid Symbol" charset="2"/>
                <a:cs typeface="Euclid Symbol" charset="2"/>
              </a:rPr>
              <a:t>≥</a:t>
            </a:r>
            <a:r>
              <a:rPr lang="en-US" sz="4800" dirty="0" smtClean="0">
                <a:solidFill>
                  <a:srgbClr val="0000FF"/>
                </a:solidFill>
                <a:latin typeface="Comic Sans MS"/>
              </a:rPr>
              <a:t>|C|</a:t>
            </a:r>
            <a:endParaRPr lang="en-US" sz="4800" dirty="0">
              <a:solidFill>
                <a:srgbClr val="0000FF"/>
              </a:solidFill>
              <a:latin typeface="Comic Sans MS"/>
            </a:endParaRP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xmlns:p14="http://schemas.microsoft.com/office/powerpoint/2010/main" spd="slow" advTm="89335">
    <p:fade thruBlk="1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5" grpId="0"/>
      <p:bldP spid="7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Familiar “size” properties</a:t>
            </a:r>
            <a:endParaRPr lang="en-US" dirty="0"/>
          </a:p>
        </p:txBody>
      </p:sp>
      <p:sp>
        <p:nvSpPr>
          <p:cNvPr id="10" name="Content Placeholder 3"/>
          <p:cNvSpPr txBox="1">
            <a:spLocks/>
          </p:cNvSpPr>
          <p:nvPr/>
        </p:nvSpPr>
        <p:spPr bwMode="auto">
          <a:xfrm>
            <a:off x="0" y="2243434"/>
            <a:ext cx="9144000" cy="1169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A </a:t>
            </a:r>
            <a:r>
              <a:rPr kumimoji="0" lang="en-US" sz="4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surj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B </a:t>
            </a:r>
            <a:r>
              <a:rPr kumimoji="0" lang="en-US" sz="4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surj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A</a:t>
            </a:r>
            <a:r>
              <a:rPr kumimoji="0" 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IMPLIES</a:t>
            </a:r>
            <a:r>
              <a:rPr kumimoji="0" lang="en-US" sz="54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A </a:t>
            </a:r>
            <a:r>
              <a:rPr lang="en-US" sz="4800" kern="0" dirty="0" smtClean="0">
                <a:solidFill>
                  <a:srgbClr val="0000FF"/>
                </a:solidFill>
                <a:latin typeface="Comic Sans MS"/>
                <a:cs typeface="Comic Sans MS"/>
              </a:rPr>
              <a:t>bi</a:t>
            </a:r>
            <a:r>
              <a:rPr kumimoji="0" lang="en-US" sz="4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j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B</a:t>
            </a:r>
          </a:p>
        </p:txBody>
      </p:sp>
      <p:sp>
        <p:nvSpPr>
          <p:cNvPr id="11" name="Content Placeholder 3"/>
          <p:cNvSpPr txBox="1">
            <a:spLocks/>
          </p:cNvSpPr>
          <p:nvPr/>
        </p:nvSpPr>
        <p:spPr bwMode="auto">
          <a:xfrm>
            <a:off x="0" y="1496302"/>
            <a:ext cx="9144000" cy="1169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spcBef>
                <a:spcPct val="20000"/>
              </a:spcBef>
              <a:defRPr/>
            </a:pP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|A| </a:t>
            </a:r>
            <a:r>
              <a:rPr lang="en-US" sz="4800" kern="0" dirty="0" smtClean="0">
                <a:solidFill>
                  <a:srgbClr val="0000FF"/>
                </a:solidFill>
                <a:latin typeface="Symbol" charset="2"/>
                <a:cs typeface="Symbol" charset="2"/>
              </a:rPr>
              <a:t>≥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|B| 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Symbol" charset="2"/>
                <a:ea typeface="+mn-ea"/>
                <a:cs typeface="Symbol" charset="2"/>
              </a:rPr>
              <a:t>≥  </a:t>
            </a:r>
            <a:r>
              <a:rPr lang="en-US" sz="4800" kern="0" dirty="0" smtClean="0">
                <a:solidFill>
                  <a:srgbClr val="0000FF"/>
                </a:solidFill>
                <a:latin typeface="Comic Sans MS"/>
                <a:cs typeface="Comic Sans MS"/>
              </a:rPr>
              <a:t>|</a:t>
            </a:r>
            <a:r>
              <a:rPr lang="en-US" sz="4800" kern="0" dirty="0">
                <a:solidFill>
                  <a:srgbClr val="0000FF"/>
                </a:solidFill>
                <a:latin typeface="Comic Sans MS"/>
                <a:cs typeface="Comic Sans MS"/>
              </a:rPr>
              <a:t>A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|</a:t>
            </a:r>
            <a:r>
              <a:rPr kumimoji="0" 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 </a:t>
            </a: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IMPLIES  </a:t>
            </a:r>
            <a:r>
              <a:rPr lang="en-US" sz="4800" kern="0" dirty="0" smtClean="0">
                <a:solidFill>
                  <a:srgbClr val="0000FF"/>
                </a:solidFill>
                <a:latin typeface="Comic Sans MS"/>
                <a:cs typeface="Comic Sans MS"/>
              </a:rPr>
              <a:t>|</a:t>
            </a:r>
            <a:r>
              <a:rPr lang="en-US" sz="4800" kern="0" dirty="0">
                <a:solidFill>
                  <a:srgbClr val="0000FF"/>
                </a:solidFill>
                <a:latin typeface="Comic Sans MS"/>
                <a:cs typeface="Comic Sans MS"/>
              </a:rPr>
              <a:t>A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|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Symbol" charset="2"/>
                <a:ea typeface="+mn-ea"/>
                <a:cs typeface="Symbol" charset="2"/>
              </a:rPr>
              <a:t>=</a:t>
            </a:r>
            <a:r>
              <a:rPr kumimoji="0" lang="en-US" sz="4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mic Sans MS"/>
                <a:ea typeface="+mn-ea"/>
                <a:cs typeface="Comic Sans MS"/>
              </a:rPr>
              <a:t>|</a:t>
            </a:r>
            <a:r>
              <a:rPr lang="en-US" sz="4800" kern="0" dirty="0" smtClean="0">
                <a:solidFill>
                  <a:srgbClr val="0000FF"/>
                </a:solidFill>
                <a:latin typeface="Comic Sans MS"/>
                <a:cs typeface="Comic Sans MS"/>
              </a:rPr>
              <a:t>B</a:t>
            </a:r>
            <a:r>
              <a:rPr lang="en-US" sz="4800" kern="0" dirty="0">
                <a:solidFill>
                  <a:srgbClr val="0000FF"/>
                </a:solidFill>
                <a:latin typeface="Comic Sans MS"/>
                <a:cs typeface="Comic Sans MS"/>
              </a:rPr>
              <a:t>|</a:t>
            </a:r>
            <a:endParaRPr kumimoji="0" lang="en-US" sz="4800" b="0" i="0" u="none" strike="noStrike" kern="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omic Sans MS"/>
              <a:ea typeface="+mn-ea"/>
              <a:cs typeface="Comic Sans M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764" y="3367357"/>
            <a:ext cx="9003851" cy="1781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Comic Sans MS"/>
                <a:cs typeface="Comic Sans MS"/>
              </a:rPr>
              <a:t>this is</a:t>
            </a:r>
            <a:r>
              <a:rPr lang="en-US" sz="5400" dirty="0" smtClean="0">
                <a:solidFill>
                  <a:srgbClr val="FF0000"/>
                </a:solidFill>
                <a:latin typeface="Comic Sans MS"/>
                <a:cs typeface="Comic Sans MS"/>
              </a:rPr>
              <a:t> NOT</a:t>
            </a:r>
            <a:r>
              <a:rPr lang="en-US" sz="5400" dirty="0" smtClean="0">
                <a:latin typeface="Comic Sans MS"/>
                <a:cs typeface="Comic Sans MS"/>
              </a:rPr>
              <a:t> obvious:</a:t>
            </a:r>
          </a:p>
          <a:p>
            <a:r>
              <a:rPr lang="en-US" sz="5400" dirty="0" smtClean="0">
                <a:latin typeface="Comic Sans MS"/>
                <a:cs typeface="Comic Sans MS"/>
              </a:rPr>
              <a:t>Schroeder-Bernstein </a:t>
            </a:r>
            <a:r>
              <a:rPr lang="en-US" sz="5400" dirty="0" err="1" smtClean="0">
                <a:latin typeface="Comic Sans MS"/>
                <a:cs typeface="Comic Sans MS"/>
              </a:rPr>
              <a:t>Thm</a:t>
            </a:r>
            <a:endParaRPr lang="en-US" sz="5400" dirty="0">
              <a:latin typeface="Comic Sans MS"/>
              <a:cs typeface="Comic Sans M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xmlns:p14="http://schemas.microsoft.com/office/powerpoint/2010/main" spd="slow" advTm="78936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69" y="529377"/>
            <a:ext cx="6955971" cy="1094014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UN</a:t>
            </a:r>
            <a:r>
              <a:rPr lang="en-US" dirty="0" err="1" smtClean="0"/>
              <a:t>familiar</a:t>
            </a:r>
            <a:r>
              <a:rPr lang="en-US" dirty="0" smtClean="0"/>
              <a:t> “size” property</a:t>
            </a:r>
            <a:endParaRPr lang="en-US" dirty="0"/>
          </a:p>
        </p:txBody>
      </p:sp>
      <p:sp>
        <p:nvSpPr>
          <p:cNvPr id="11" name="Content Placeholder 3"/>
          <p:cNvSpPr txBox="1">
            <a:spLocks/>
          </p:cNvSpPr>
          <p:nvPr/>
        </p:nvSpPr>
        <p:spPr bwMode="auto">
          <a:xfrm>
            <a:off x="0" y="1496302"/>
            <a:ext cx="9144000" cy="11696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800" b="0" i="0" u="none" strike="noStrike" kern="0" cap="none" spc="0" normalizeH="0" baseline="0" noProof="0" dirty="0" smtClean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omic Sans MS"/>
              <a:ea typeface="+mn-ea"/>
              <a:cs typeface="Comic Sans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47526" y="2212796"/>
            <a:ext cx="722385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rgbClr val="0000FF"/>
                </a:solidFill>
                <a:latin typeface="Comic Sans MS"/>
                <a:cs typeface="Comic Sans MS"/>
              </a:rPr>
              <a:t>“size +1 = size”</a:t>
            </a:r>
          </a:p>
          <a:p>
            <a:r>
              <a:rPr lang="en-US" sz="8000" dirty="0" smtClean="0">
                <a:latin typeface="Comic Sans MS"/>
                <a:cs typeface="Comic Sans MS"/>
              </a:rPr>
              <a:t>   for</a:t>
            </a:r>
            <a:r>
              <a:rPr lang="en-US" sz="8000" dirty="0" smtClean="0">
                <a:solidFill>
                  <a:srgbClr val="0000FF"/>
                </a:solidFill>
                <a:latin typeface="Comic Sans MS"/>
                <a:cs typeface="Comic Sans MS"/>
              </a:rPr>
              <a:t> </a:t>
            </a:r>
            <a:r>
              <a:rPr lang="en-US" sz="8000" dirty="0" smtClean="0">
                <a:solidFill>
                  <a:srgbClr val="BC34AA"/>
                </a:solidFill>
                <a:latin typeface="Comic Sans MS"/>
                <a:cs typeface="Comic Sans MS"/>
              </a:rPr>
              <a:t>∞</a:t>
            </a:r>
            <a:r>
              <a:rPr lang="en-US" sz="8000" dirty="0" smtClean="0">
                <a:solidFill>
                  <a:srgbClr val="000000"/>
                </a:solidFill>
                <a:latin typeface="Comic Sans MS"/>
                <a:cs typeface="Comic Sans MS"/>
              </a:rPr>
              <a:t>-sizes</a:t>
            </a:r>
            <a:endParaRPr lang="en-US" sz="8000" dirty="0">
              <a:solidFill>
                <a:srgbClr val="000000"/>
              </a:solidFill>
              <a:latin typeface="Comic Sans MS"/>
              <a:cs typeface="Comic Sans MS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xmlns:p14="http://schemas.microsoft.com/office/powerpoint/2010/main" spd="slow" advTm="30995">
    <p:fade thruBlk="1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Size Infinite Sets?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93302" y="1299399"/>
            <a:ext cx="8253656" cy="4993117"/>
          </a:xfrm>
        </p:spPr>
        <p:txBody>
          <a:bodyPr/>
          <a:lstStyle/>
          <a:p>
            <a:pPr marL="0">
              <a:spcBef>
                <a:spcPts val="0"/>
              </a:spcBef>
            </a:pPr>
            <a:r>
              <a:rPr lang="en-US" sz="7200" dirty="0" smtClean="0"/>
              <a:t>      </a:t>
            </a:r>
            <a:r>
              <a:rPr lang="en-US" sz="7200" dirty="0" smtClean="0">
                <a:solidFill>
                  <a:srgbClr val="0000FF"/>
                </a:solidFill>
              </a:rPr>
              <a:t>{1, 2, 3, 4, 5…}</a:t>
            </a:r>
          </a:p>
          <a:p>
            <a:pPr marL="0">
              <a:spcBef>
                <a:spcPts val="0"/>
              </a:spcBef>
            </a:pPr>
            <a:r>
              <a:rPr lang="en-US" sz="7200" dirty="0" smtClean="0">
                <a:solidFill>
                  <a:srgbClr val="9933FF"/>
                </a:solidFill>
              </a:rPr>
              <a:t>      ↑</a:t>
            </a:r>
            <a:endParaRPr lang="en-US" sz="7200" dirty="0" smtClean="0">
              <a:sym typeface="Mathematica7Mono"/>
            </a:endParaRPr>
          </a:p>
          <a:p>
            <a:pPr marL="0">
              <a:spcBef>
                <a:spcPts val="0"/>
              </a:spcBef>
            </a:pPr>
            <a:r>
              <a:rPr lang="en-US" sz="7200" dirty="0" smtClean="0">
                <a:solidFill>
                  <a:srgbClr val="0000FF"/>
                </a:solidFill>
              </a:rPr>
              <a:t>      {</a:t>
            </a:r>
            <a:r>
              <a:rPr lang="en-US" sz="7200" dirty="0" smtClean="0">
                <a:solidFill>
                  <a:srgbClr val="C00000"/>
                </a:solidFill>
              </a:rPr>
              <a:t>0</a:t>
            </a:r>
            <a:r>
              <a:rPr lang="en-US" sz="7200" dirty="0" smtClean="0">
                <a:solidFill>
                  <a:srgbClr val="0000FF"/>
                </a:solidFill>
              </a:rPr>
              <a:t>, 1, 2, 3, 4…}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52728" y="2386442"/>
            <a:ext cx="44298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kern="0" dirty="0" smtClean="0">
                <a:solidFill>
                  <a:srgbClr val="9933FF"/>
                </a:solidFill>
                <a:latin typeface="Comic Sans MS" pitchFamily="66" charset="0"/>
                <a:cs typeface="Comic Sans MS"/>
              </a:rPr>
              <a:t>↑ ↑ ↑↑</a:t>
            </a:r>
            <a:endParaRPr lang="en-US" dirty="0">
              <a:solidFill>
                <a:srgbClr val="9933FF"/>
              </a:solidFill>
              <a:latin typeface="Comic Sans MS"/>
              <a:cs typeface="Comic Sans M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03924" y="4726701"/>
            <a:ext cx="43740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smtClean="0">
                <a:latin typeface="Comic Sans MS"/>
                <a:cs typeface="Comic Sans MS"/>
              </a:rPr>
              <a:t>a </a:t>
            </a:r>
            <a:r>
              <a:rPr lang="en-US" sz="6600" dirty="0" err="1" smtClean="0">
                <a:latin typeface="Comic Sans MS"/>
                <a:cs typeface="Comic Sans MS"/>
              </a:rPr>
              <a:t>bijection</a:t>
            </a:r>
            <a:endParaRPr lang="en-US" sz="6600" dirty="0">
              <a:latin typeface="Comic Sans MS"/>
              <a:cs typeface="Comic Sans MS"/>
            </a:endParaRPr>
          </a:p>
        </p:txBody>
      </p:sp>
      <p:sp useBgFill="1">
        <p:nvSpPr>
          <p:cNvPr id="8" name="Rectangle 7"/>
          <p:cNvSpPr/>
          <p:nvPr/>
        </p:nvSpPr>
        <p:spPr>
          <a:xfrm>
            <a:off x="1065421" y="4788302"/>
            <a:ext cx="701315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indent="-342900">
              <a:spcBef>
                <a:spcPts val="0"/>
              </a:spcBef>
            </a:pPr>
            <a:r>
              <a:rPr lang="en-US" sz="7200" kern="0" dirty="0" smtClean="0">
                <a:solidFill>
                  <a:srgbClr val="000000"/>
                </a:solidFill>
                <a:latin typeface="Comic Sans MS" pitchFamily="66" charset="0"/>
                <a:cs typeface="Comic Sans MS"/>
              </a:rPr>
              <a:t>the “same size”!</a:t>
            </a:r>
            <a:endParaRPr lang="en-US" sz="7200" kern="0" dirty="0" smtClean="0">
              <a:solidFill>
                <a:srgbClr val="000000"/>
              </a:solidFill>
              <a:latin typeface="Comic Sans MS" pitchFamily="66" charset="0"/>
              <a:cs typeface="Comic Sans MS"/>
              <a:sym typeface="Mathematica7Mono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xmlns:p14="http://schemas.microsoft.com/office/powerpoint/2010/main" advTm="43462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/>
      <p:bldP spid="11" grpId="0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Size Infinite Sets?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93302" y="1299399"/>
            <a:ext cx="8253656" cy="4993117"/>
          </a:xfrm>
        </p:spPr>
        <p:txBody>
          <a:bodyPr/>
          <a:lstStyle/>
          <a:p>
            <a:pPr marL="0">
              <a:spcBef>
                <a:spcPts val="0"/>
              </a:spcBef>
            </a:pPr>
            <a:r>
              <a:rPr lang="en-US" sz="7200" dirty="0" smtClean="0"/>
              <a:t>      </a:t>
            </a:r>
            <a:r>
              <a:rPr lang="en-US" sz="7200" dirty="0" smtClean="0">
                <a:solidFill>
                  <a:srgbClr val="0000FF"/>
                </a:solidFill>
              </a:rPr>
              <a:t>{1, 2, 3, 4, 5,…}</a:t>
            </a:r>
          </a:p>
          <a:p>
            <a:pPr marL="0">
              <a:spcBef>
                <a:spcPts val="0"/>
              </a:spcBef>
            </a:pPr>
            <a:r>
              <a:rPr lang="en-US" sz="7200" dirty="0" smtClean="0"/>
              <a:t>and</a:t>
            </a:r>
            <a:endParaRPr lang="en-US" sz="7200" dirty="0" smtClean="0">
              <a:sym typeface="Mathematica7Mono"/>
            </a:endParaRPr>
          </a:p>
          <a:p>
            <a:pPr marL="0">
              <a:spcBef>
                <a:spcPts val="0"/>
              </a:spcBef>
            </a:pPr>
            <a:r>
              <a:rPr lang="en-US" sz="7200" dirty="0" smtClean="0">
                <a:solidFill>
                  <a:srgbClr val="0000FF"/>
                </a:solidFill>
              </a:rPr>
              <a:t>      {</a:t>
            </a:r>
            <a:r>
              <a:rPr lang="en-US" sz="7200" dirty="0" smtClean="0">
                <a:solidFill>
                  <a:srgbClr val="C00000"/>
                </a:solidFill>
              </a:rPr>
              <a:t>0</a:t>
            </a:r>
            <a:r>
              <a:rPr lang="en-US" sz="7200" dirty="0" smtClean="0">
                <a:solidFill>
                  <a:srgbClr val="0000FF"/>
                </a:solidFill>
              </a:rPr>
              <a:t>, 1,-1, 2,-2,…}</a:t>
            </a:r>
          </a:p>
        </p:txBody>
      </p:sp>
      <p:sp>
        <p:nvSpPr>
          <p:cNvPr id="2" name="Rectangle 1"/>
          <p:cNvSpPr/>
          <p:nvPr/>
        </p:nvSpPr>
        <p:spPr>
          <a:xfrm>
            <a:off x="2248129" y="2387007"/>
            <a:ext cx="535314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kern="0" dirty="0" smtClean="0">
                <a:solidFill>
                  <a:srgbClr val="9933FF"/>
                </a:solidFill>
                <a:latin typeface="Comic Sans MS" pitchFamily="66" charset="0"/>
                <a:cs typeface="Comic Sans MS"/>
              </a:rPr>
              <a:t>↑↑ </a:t>
            </a:r>
            <a:r>
              <a:rPr lang="en-US" sz="7200" kern="0" dirty="0">
                <a:solidFill>
                  <a:srgbClr val="9933FF"/>
                </a:solidFill>
                <a:latin typeface="Comic Sans MS" pitchFamily="66" charset="0"/>
                <a:cs typeface="Comic Sans MS"/>
              </a:rPr>
              <a:t>↑</a:t>
            </a:r>
            <a:r>
              <a:rPr lang="en-US" sz="7200" kern="0" dirty="0" smtClean="0">
                <a:solidFill>
                  <a:srgbClr val="9933FF"/>
                </a:solidFill>
                <a:latin typeface="Comic Sans MS" pitchFamily="66" charset="0"/>
                <a:cs typeface="Comic Sans MS"/>
              </a:rPr>
              <a:t>↑ ↑</a:t>
            </a:r>
            <a:endParaRPr lang="en-US" dirty="0">
              <a:solidFill>
                <a:srgbClr val="9933FF"/>
              </a:solidFill>
              <a:latin typeface="Comic Sans MS"/>
              <a:cs typeface="Comic Sans MS"/>
            </a:endParaRPr>
          </a:p>
        </p:txBody>
      </p:sp>
      <p:sp useBgFill="1">
        <p:nvSpPr>
          <p:cNvPr id="8" name="Rectangle 7"/>
          <p:cNvSpPr/>
          <p:nvPr/>
        </p:nvSpPr>
        <p:spPr>
          <a:xfrm>
            <a:off x="1065421" y="4788302"/>
            <a:ext cx="701315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indent="-342900">
              <a:spcBef>
                <a:spcPts val="0"/>
              </a:spcBef>
            </a:pPr>
            <a:r>
              <a:rPr lang="en-US" sz="7200" kern="0" dirty="0" smtClean="0">
                <a:solidFill>
                  <a:srgbClr val="000000"/>
                </a:solidFill>
                <a:latin typeface="Comic Sans MS" pitchFamily="66" charset="0"/>
                <a:cs typeface="Comic Sans MS"/>
              </a:rPr>
              <a:t>the “same size”!</a:t>
            </a:r>
            <a:endParaRPr lang="en-US" sz="7200" kern="0" dirty="0" smtClean="0">
              <a:solidFill>
                <a:srgbClr val="000000"/>
              </a:solidFill>
              <a:latin typeface="Comic Sans MS" pitchFamily="66" charset="0"/>
              <a:cs typeface="Comic Sans MS"/>
              <a:sym typeface="Mathematica7Mono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5866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419"/>
    </mc:Choice>
    <mc:Fallback xmlns="">
      <p:transition xmlns:p14="http://schemas.microsoft.com/office/powerpoint/2010/main" spd="slow" advTm="5041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smtClean="0">
                <a:solidFill>
                  <a:srgbClr val="000000"/>
                </a:solidFill>
              </a:rPr>
              <a:t>C</a:t>
            </a:r>
            <a:r>
              <a:rPr lang="en-US" dirty="0" smtClean="0"/>
              <a:t>ountable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1436" y="1420874"/>
            <a:ext cx="7502370" cy="1941451"/>
          </a:xfrm>
          <a:ln w="25400">
            <a:noFill/>
            <a:prstDash val="sysDash"/>
          </a:ln>
        </p:spPr>
        <p:txBody>
          <a:bodyPr/>
          <a:lstStyle/>
          <a:p>
            <a:r>
              <a:rPr lang="en-US" sz="4800" dirty="0" smtClean="0">
                <a:solidFill>
                  <a:srgbClr val="0000FF"/>
                </a:solidFill>
              </a:rPr>
              <a:t>A</a:t>
            </a:r>
            <a:r>
              <a:rPr lang="en-US" sz="4800" dirty="0" smtClean="0"/>
              <a:t> is </a:t>
            </a:r>
            <a:r>
              <a:rPr lang="en-US" sz="4800" i="1" dirty="0" smtClean="0"/>
              <a:t>countable</a:t>
            </a:r>
            <a:r>
              <a:rPr lang="en-US" sz="4800" dirty="0" smtClean="0"/>
              <a:t> </a:t>
            </a:r>
            <a:r>
              <a:rPr lang="en-US" sz="4800" dirty="0" err="1" smtClean="0"/>
              <a:t>iff</a:t>
            </a:r>
            <a:r>
              <a:rPr lang="en-US" sz="4800" dirty="0" smtClean="0"/>
              <a:t> can be</a:t>
            </a:r>
          </a:p>
          <a:p>
            <a:r>
              <a:rPr lang="en-US" sz="4800" dirty="0" smtClean="0"/>
              <a:t>listed  </a:t>
            </a:r>
            <a:r>
              <a:rPr lang="en-US" sz="4800" dirty="0" smtClean="0">
                <a:latin typeface="Comic Sans MS"/>
              </a:rPr>
              <a:t>a</a:t>
            </a:r>
            <a:r>
              <a:rPr lang="en-US" sz="4800" baseline="-25000" dirty="0" smtClean="0">
                <a:latin typeface="Comic Sans MS"/>
              </a:rPr>
              <a:t>0</a:t>
            </a:r>
            <a:r>
              <a:rPr lang="en-US" sz="4800" dirty="0" smtClean="0">
                <a:latin typeface="Comic Sans MS"/>
              </a:rPr>
              <a:t>,a</a:t>
            </a:r>
            <a:r>
              <a:rPr lang="en-US" sz="4800" baseline="-25000" dirty="0" smtClean="0">
                <a:latin typeface="Comic Sans MS"/>
              </a:rPr>
              <a:t>1</a:t>
            </a:r>
            <a:r>
              <a:rPr lang="en-US" sz="4800" dirty="0" smtClean="0">
                <a:latin typeface="Comic Sans MS"/>
              </a:rPr>
              <a:t>,a</a:t>
            </a:r>
            <a:r>
              <a:rPr lang="en-US" sz="4800" baseline="-25000" dirty="0" smtClean="0">
                <a:latin typeface="Comic Sans MS"/>
              </a:rPr>
              <a:t>2</a:t>
            </a:r>
            <a:r>
              <a:rPr lang="en-US" sz="4800" dirty="0" smtClean="0"/>
              <a:t>,….</a:t>
            </a:r>
          </a:p>
        </p:txBody>
      </p:sp>
      <p:sp>
        <p:nvSpPr>
          <p:cNvPr id="7" name="Left Brace 6"/>
          <p:cNvSpPr/>
          <p:nvPr/>
        </p:nvSpPr>
        <p:spPr>
          <a:xfrm>
            <a:off x="4572000" y="3023616"/>
            <a:ext cx="2926080" cy="19507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/>
              <a:cs typeface="Comic Sans MS"/>
            </a:endParaRPr>
          </a:p>
        </p:txBody>
      </p:sp>
      <p:sp>
        <p:nvSpPr>
          <p:cNvPr id="14" name="Arc 13"/>
          <p:cNvSpPr/>
          <p:nvPr/>
        </p:nvSpPr>
        <p:spPr>
          <a:xfrm>
            <a:off x="2121408" y="5669280"/>
            <a:ext cx="3060192" cy="768096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/>
              <a:cs typeface="Comic Sans MS"/>
            </a:endParaRPr>
          </a:p>
        </p:txBody>
      </p:sp>
      <p:cxnSp>
        <p:nvCxnSpPr>
          <p:cNvPr id="27" name="Curved Connector 26"/>
          <p:cNvCxnSpPr/>
          <p:nvPr/>
        </p:nvCxnSpPr>
        <p:spPr>
          <a:xfrm>
            <a:off x="2084832" y="5669280"/>
            <a:ext cx="914400" cy="914400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/>
          <p:cNvCxnSpPr/>
          <p:nvPr/>
        </p:nvCxnSpPr>
        <p:spPr>
          <a:xfrm>
            <a:off x="2170176" y="5608320"/>
            <a:ext cx="914400" cy="914400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272850" y="4569481"/>
            <a:ext cx="1846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5400" dirty="0">
              <a:latin typeface="Comic Sans MS" pitchFamily="66" charset="0"/>
              <a:cs typeface="Comic Sans M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71427" y="3231939"/>
            <a:ext cx="53720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latin typeface="Comic Sans MS"/>
                <a:cs typeface="Comic Sans MS"/>
              </a:rPr>
              <a:t> </a:t>
            </a:r>
            <a:r>
              <a:rPr lang="en-US" sz="5400" dirty="0" smtClean="0">
                <a:latin typeface="Comic Sans MS"/>
                <a:cs typeface="Comic Sans MS"/>
              </a:rPr>
              <a:t>same as </a:t>
            </a:r>
            <a:r>
              <a:rPr lang="en-US" sz="5400" b="1" dirty="0" smtClean="0">
                <a:solidFill>
                  <a:srgbClr val="0000FF"/>
                </a:solidFill>
                <a:latin typeface="Comic Sans MS"/>
                <a:cs typeface="Comic Sans MS"/>
                <a:sym typeface="Euclid Math Two"/>
              </a:rPr>
              <a:t></a:t>
            </a:r>
            <a:r>
              <a:rPr lang="en-US" sz="5400" dirty="0" smtClean="0">
                <a:solidFill>
                  <a:srgbClr val="0000FF"/>
                </a:solidFill>
                <a:latin typeface="Comic Sans MS"/>
                <a:cs typeface="Comic Sans MS"/>
                <a:sym typeface="Euclid Symbol"/>
              </a:rPr>
              <a:t> </a:t>
            </a:r>
            <a:r>
              <a:rPr lang="en-US" sz="5400" dirty="0" err="1" smtClean="0">
                <a:solidFill>
                  <a:srgbClr val="0000FF"/>
                </a:solidFill>
                <a:latin typeface="Comic Sans MS"/>
                <a:cs typeface="Comic Sans MS"/>
                <a:sym typeface="Euclid Symbol"/>
              </a:rPr>
              <a:t>bij</a:t>
            </a:r>
            <a:r>
              <a:rPr lang="en-US" sz="5400" dirty="0" smtClean="0">
                <a:solidFill>
                  <a:srgbClr val="0000FF"/>
                </a:solidFill>
                <a:latin typeface="Comic Sans MS"/>
                <a:cs typeface="Comic Sans MS"/>
                <a:sym typeface="Euclid Symbol"/>
              </a:rPr>
              <a:t> A</a:t>
            </a:r>
            <a:endParaRPr lang="en-US" sz="5400" dirty="0" smtClean="0">
              <a:latin typeface="Comic Sans MS"/>
              <a:cs typeface="Comic Sans M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6452" y="3965678"/>
            <a:ext cx="8095225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</a:rPr>
              <a:t>so </a:t>
            </a:r>
            <a:r>
              <a:rPr lang="en-US" sz="5400" b="1" dirty="0" smtClean="0">
                <a:solidFill>
                  <a:srgbClr val="0000FF"/>
                </a:solidFill>
                <a:sym typeface="Euclid Math Two" pitchFamily="18" charset="2"/>
              </a:rPr>
              <a:t></a:t>
            </a:r>
            <a:r>
              <a:rPr lang="en-US" sz="5400" b="1" dirty="0" smtClean="0">
                <a:solidFill>
                  <a:srgbClr val="000000"/>
                </a:solidFill>
                <a:sym typeface="Euclid Math Two" pitchFamily="18" charset="2"/>
              </a:rPr>
              <a:t>,</a:t>
            </a:r>
            <a:r>
              <a:rPr lang="en-US" sz="5400" b="1" dirty="0" smtClean="0">
                <a:solidFill>
                  <a:srgbClr val="0000FF"/>
                </a:solidFill>
                <a:sym typeface="Euclid Math Two" pitchFamily="18" charset="2"/>
              </a:rPr>
              <a:t> </a:t>
            </a:r>
            <a:r>
              <a:rPr lang="en-US" sz="5400" b="1" baseline="30000" dirty="0" smtClean="0">
                <a:solidFill>
                  <a:srgbClr val="0000FF"/>
                </a:solidFill>
                <a:sym typeface="Euclid Math Two" pitchFamily="18" charset="2"/>
              </a:rPr>
              <a:t>+</a:t>
            </a:r>
            <a:r>
              <a:rPr lang="en-US" sz="5400" b="1" dirty="0">
                <a:solidFill>
                  <a:srgbClr val="0000FF"/>
                </a:solidFill>
                <a:sym typeface="Euclid Math Two" pitchFamily="18" charset="2"/>
              </a:rPr>
              <a:t> </a:t>
            </a:r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  <a:sym typeface="Euclid Math Two" pitchFamily="18" charset="2"/>
              </a:rPr>
              <a:t>countable, even  </a:t>
            </a:r>
          </a:p>
          <a:p>
            <a:r>
              <a:rPr lang="en-US" sz="5400" b="1" dirty="0" smtClean="0">
                <a:solidFill>
                  <a:srgbClr val="0000FF"/>
                </a:solidFill>
                <a:sym typeface="Euclid Math Two" pitchFamily="18" charset="2"/>
              </a:rPr>
              <a:t></a:t>
            </a:r>
            <a:r>
              <a:rPr lang="en-US" sz="5400" b="1" baseline="30000" dirty="0" smtClean="0">
                <a:solidFill>
                  <a:srgbClr val="0000FF"/>
                </a:solidFill>
                <a:sym typeface="Euclid Math Two" pitchFamily="18" charset="2"/>
              </a:rPr>
              <a:t>+ </a:t>
            </a:r>
            <a:r>
              <a:rPr lang="en-US" sz="5400" b="1" dirty="0" smtClean="0">
                <a:solidFill>
                  <a:srgbClr val="0000FF"/>
                </a:solidFill>
                <a:sym typeface="Euclid Math Two" pitchFamily="18" charset="2"/>
              </a:rPr>
              <a:t>× </a:t>
            </a:r>
            <a:r>
              <a:rPr lang="en-US" sz="5400" b="1" baseline="30000" dirty="0" smtClean="0">
                <a:solidFill>
                  <a:srgbClr val="0000FF"/>
                </a:solidFill>
                <a:sym typeface="Euclid Math Two" pitchFamily="18" charset="2"/>
              </a:rPr>
              <a:t>+ </a:t>
            </a:r>
            <a:r>
              <a:rPr lang="en-US" sz="5400" b="1" dirty="0" smtClean="0">
                <a:solidFill>
                  <a:srgbClr val="0000FF"/>
                </a:solidFill>
                <a:sym typeface="Euclid Math Two" pitchFamily="18" charset="2"/>
              </a:rPr>
              <a:t> </a:t>
            </a:r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  <a:sym typeface="Euclid Math Two" pitchFamily="18" charset="2"/>
              </a:rPr>
              <a:t>(class </a:t>
            </a:r>
            <a:r>
              <a:rPr lang="en-US" sz="5400" dirty="0" err="1" smtClean="0">
                <a:solidFill>
                  <a:srgbClr val="000000"/>
                </a:solidFill>
                <a:latin typeface="Comic Sans MS"/>
                <a:cs typeface="Comic Sans MS"/>
                <a:sym typeface="Euclid Math Two" pitchFamily="18" charset="2"/>
              </a:rPr>
              <a:t>prob</a:t>
            </a:r>
            <a:r>
              <a:rPr lang="en-US" sz="5400" dirty="0" smtClean="0">
                <a:solidFill>
                  <a:srgbClr val="000000"/>
                </a:solidFill>
                <a:latin typeface="Comic Sans MS"/>
                <a:cs typeface="Comic Sans MS"/>
                <a:sym typeface="Euclid Math Two" pitchFamily="18" charset="2"/>
              </a:rPr>
              <a:t>)</a:t>
            </a:r>
            <a:endParaRPr lang="en-US" sz="5400" dirty="0" smtClean="0">
              <a:solidFill>
                <a:srgbClr val="000000"/>
              </a:solidFill>
              <a:latin typeface="Comic Sans MS"/>
              <a:cs typeface="Comic Sans MS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xmlns:p14="http://schemas.microsoft.com/office/powerpoint/2010/main" advTm="85867">
    <p:fade thruBlk="1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  <p:bldP spid="23" grpId="0"/>
      <p:bldP spid="4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True"/>
  <p:tag name="USEBOLDAMS" val="False"/>
  <p:tag name="TEX2PS" val="latex $(base).tex; dvips -D $(res) -E -o $(base).ps $(base).dvi"/>
  <p:tag name="EXTERNALEDITCOMMAND" val="C:\Program Files\emacs-21.2\bin\runemacs.exe"/>
  <p:tag name="GHOSTSCRIPTCOMMAND" val="gswin32c"/>
  <p:tag name="DEFAULTBITMAP" val="pngmono"/>
  <p:tag name="DEFAULTBLEND" val="False"/>
  <p:tag name="DEFAULTTRANSPARENT" val="False"/>
  <p:tag name="DEFAULTWORKAROUNDTRANSPARENCYBUG" val="False"/>
  <p:tag name="DEFAULTRESOLUTION" val="1200"/>
  <p:tag name="DEFAULTMAGNIFICATION" val="2"/>
  <p:tag name="DEFAULTFONTSIZE" val="10"/>
  <p:tag name="DEFAULTWIDTH" val="348"/>
  <p:tag name="DEFAULTHEIGHT" val="200"/>
  <p:tag name="FIRSTALBERT20R2E20MEYER@YOGLRJUFUVWXY5M3" val="2810"/>
  <p:tag name="FIRSTMEYER@IBEILJMT5TCVIIY3" val="2810"/>
  <p:tag name="DEFAULTDISPLAYSOURCE" val="\documentclass{slides}\pagestyle{empty}&#10;\input{c:/latex-macros/texpoint.sty}&#10;\renewcommand\familydefault{cmss}&#10;&#10;\begin{document}&#10;$&#10;$&#10;\end{document}"/>
  <p:tag name="EMBEDFONTS" val="0"/>
  <p:tag name="TEXPOINTINIT" val="\newcommand{paren}{1}{(#1)}&#10;\newcommand{ang}{1}{\langle#1\rangle}&#10;\newcommand{suchthat}{0}{\mid}&#10;\newcommand{eqdef}{0}{\font{Euclid}{\bf{::=}}}&#10;\newcommand{bar}{1}{\overline{#1}}&#10;\newcommand{and}{0}{\wedge}&#10;\newcommand{conj}{0}{\And}&#10;\newcommand{smand}{0}{\And}&#10;\newcommand{AND}{0}{\bigwedge}&#10;\newcommand{Land}{0}{\AND}&#10;\newcommand{lgand}{0}{\AND}&#10;\newcommand{Or}{0}{\vee}&#10;\newcommand{disj}{0}{\Or}&#10;\newcommand{smor}{0}{\Or}&#10;\newcommand{OR}{0}{\bigvee}&#10;\newcommand{Lor}{0}{\OR}&#10;\newcommand{lgor}{0}{\OR}&#10;\newcommand{implies}{0}{\longrightarrow}&#10;\newcommand{iff}{0}{\longleftrightarrow}&#10;\newcommand{bicond}{0}{\longleftrightarrow}&#10;\newcommand{equivalent}{0}{\Longleftrightarrow}&#10;\newcommand{set}{1}{\lbrace{#1}\rbrace}&#10;\newcommand{card}{1}{\abs{#1}}&#10;\newcommand{union}{0}{\cup}&#10;\newcommand{lgunion}{0}{\bigcup}&#10;\newcommand{intersect}{0}{\cap}&#10;\newcommand{lgintersect}{0}{\bigcap}&#10;\newcommand{cross}{0}{\times}&#10;\newcommand{compose}{0}{\circ}&#10;\newcommand{composition}{0}{\circ}&#10;\newcommand{power}{0}{\cP}&#10;\newcommand{range}{1}{\font{times new roman}{range}(#1)}&#10;\newcommand{domain}{1}{\font{times new roman}{domain}(#1)}&#10;\newcommand{emptystring}{0}{\lambda}&#10;\newcommand{naturals}{0}{\bbn}}&#10;\newcommand{integers}{0}{\bbz}&#10;\newcommand{rationals}{0}{\bbq}&#10;\newcommand{reals}{0}{\bbr}&#10;\newcommand{complexes}{0}{\bbc}&#10;\newcommand{abs}{1}{\mid#1\mid}&#10;\newcommand{floor}{1}{\lfloor#1\rfloor}&#10;\newcommand{ceil}{1}{\lceil#1\rceil}&#10;%\newcommand{divides}{0}{\mathbin{|}}&#10;\newcommand{divides}{0}{\mid}&#10;\newcommand{sspace}{0}{\cS}&#10;\newcommand{pr}{1}{\font{times new roman}{Pr}\lbrace#1\rbrace}&#10;\newcommand{prob}{1}{\pr{#1}}&#10;\newcommand{prsub}{2}{\font{times new roman}{Pr}_{#2}\lbrace{#1}\rbrace}&#10;\newcommand{prcond}{2}{\font{times new roman}{Pr}\lbrace{#1}\,\mid\,#2\rbrace}&#10;\newcommand{Ex}{0}{\font{times new roman}{E}}&#10;\newcommand{Var}{0}{\font{times new roman}{Var}}&#10;\newcommand{Cov}{0}{\font{times new roman}{Cov}}&#10;\newcommand{expect}{1}{\Ex[#1]}&#10;\newcommand{expectsq}{1}{{\Ex}^2[#1]}&#10;\newcommand{expcond}{2}{\expect{#1\mid#2}}&#10;\newcommand{variance}{1}{\Var[#1]}&#10;\newcommand{varsq}{1}{{\Var}^2[#1]}&#10;\newcommand{covar}{1}{\Cov[#1]}&#10;\newcommand{covariance}{2}{\Cov[#1,#2}}"/>
  <p:tag name="ACCESSLIST" val="\newcommand{paren}{1}{(#1)}&#10;\newcommand{ang}{1}{\langle#1\rangle}&#10;\newcommand{suchthat}{0}{\mid}&#10;\newcommand{eqdef}{0}{\font{Euclid}{\bf{::=}}}&#10;\newcommand{bar}{1}{\overline{#1}}&#10;\newcommand{and}{0}{\wedge}&#10;\newcommand{conj}{0}{\And}&#10;\newcommand{smand}{0}{\And}&#10;\newcommand{AND}{0}{\bigwedge}&#10;\newcommand{Land}{0}{\AND}&#10;\newcommand{lgand}{0}{\AND}&#10;\newcommand{Or}{0}{\vee}&#10;\newcommand{disj}{0}{\Or}&#10;\newcommand{smor}{0}{\Or}&#10;\newcommand{OR}{0}{\bigvee}&#10;\newcommand{Lor}{0}{\OR}&#10;\newcommand{lgor}{0}{\OR}&#10;\newcommand{implies}{0}{\longrightarrow}&#10;\newcommand{iff}{0}{\longleftrightarrow}&#10;\newcommand{bicond}{0}{\longleftrightarrow}&#10;\newcommand{equivalent}{0}{\Longleftrightarrow}&#10;\newcommand{set}{1}{\lbrace{#1}\rbrace}&#10;\newcommand{card}{1}{\abs{#1}}&#10;\newcommand{union}{0}{\cup}&#10;\newcommand{lgunion}{0}{\bigcup}&#10;\newcommand{intersect}{0}{\cap}&#10;\newcommand{lgintersect}{0}{\bigcap}&#10;\newcommand{cross}{0}{\times}&#10;\newcommand{compose}{0}{\circ}&#10;\newcommand{composition}{0}{\circ}&#10;\newcommand{power}{0}{\cP}&#10;\newcommand{range}{1}{\font{times new roman}{range}(#1)}&#10;\newcommand{domain}{1}{\font{times new roman}{domain}(#1)}&#10;\newcommand{emptystring}{0}{\lambda}&#10;\newcommand{naturals}{0}{\bbn}}&#10;\newcommand{integers}{0}{\bbz}&#10;\newcommand{rationals}{0}{\bbq}&#10;\newcommand{reals}{0}{\bbr}&#10;\newcommand{complexes}{0}{\bbc}&#10;\newcommand{abs}{1}{\mid#1\mid}&#10;\newcommand{floor}{1}{\lfloor#1\rfloor}&#10;\newcommand{ceil}{1}{\lceil#1\rceil}&#10;%\newcommand{divides}{0}{\mathbin{|}}&#10;\newcommand{divides}{0}{\mid}&#10;\newcommand{sspace}{0}{\cS}&#10;\newcommand{pr}{1}{\font{times new roman}{Pr}\lbrace#1\rbrace}&#10;\newcommand{prob}{1}{\pr{#1}}&#10;\newcommand{prsub}{2}{\font{times new roman}{Pr}_{#2}\lbrace{#1}\rbrace}&#10;\newcommand{prcond}{2}{\font{times new roman}{Pr}\lbrace{#1}\,\mid\,#2\rbrace}&#10;\newcommand{Ex}{0}{\font{times new roman}{E}}&#10;\newcommand{Var}{0}{\font{times new roman}{Var}}&#10;\newcommand{Cov}{0}{\font{times new roman}{Cov}}&#10;\newcommand{expect}{1}{\Ex[#1]}&#10;\newcommand{expectsq}{1}{{\Ex}^2[#1]}&#10;\newcommand{expcond}{2}{\expect{#1\mid#2}}&#10;\newcommand{variance}{1}{\Var[#1]}&#10;\newcommand{varsq}{1}{{\Var}^2[#1]}&#10;\newcommand{covar}{1}{\Cov[#1]}&#10;\newcommand{covariance}{2}{\Cov[#1,#2}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1.4|10.3|7.6|6|5.5|11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7|16|9.8|17|19.4|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3|11.9|6.8|5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2|8.9|22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4|30.2|8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|20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9|7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1|1.1|23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7|10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|2.3|30.8|16.2|18"/>
</p:tagLst>
</file>

<file path=ppt/theme/theme1.xml><?xml version="1.0" encoding="utf-8"?>
<a:theme xmlns:a="http://schemas.openxmlformats.org/drawingml/2006/main" name="1_Custom Design">
  <a:themeElements>
    <a:clrScheme name="1_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Custom Design">
      <a:majorFont>
        <a:latin typeface="Times New Roman"/>
        <a:ea typeface=""/>
        <a:cs typeface="Arial"/>
      </a:majorFont>
      <a:minorFont>
        <a:latin typeface="Times New Roman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1750">
          <a:solidFill>
            <a:schemeClr val="tx1"/>
          </a:solidFill>
          <a:tailEnd type="triangle" w="lg" len="med"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  <a:txDef>
      <a:spPr>
        <a:noFill/>
      </a:spPr>
      <a:bodyPr wrap="none" rtlCol="0">
        <a:spAutoFit/>
      </a:bodyPr>
      <a:lstStyle>
        <a:defPPr>
          <a:defRPr sz="5400" dirty="0" smtClean="0">
            <a:solidFill>
              <a:srgbClr val="0000FF"/>
            </a:solidFill>
            <a:latin typeface="Comic Sans MS"/>
            <a:cs typeface="Comic Sans MS"/>
          </a:defRPr>
        </a:defPPr>
      </a:lstStyle>
    </a:txDef>
  </a:objectDefaults>
  <a:extraClrSchemeLst>
    <a:extraClrScheme>
      <a:clrScheme name="1_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4491</TotalTime>
  <Words>441</Words>
  <Application>Microsoft Macintosh PowerPoint</Application>
  <PresentationFormat>On-screen Show (4:3)</PresentationFormat>
  <Paragraphs>65</Paragraphs>
  <Slides>11</Slides>
  <Notes>5</Notes>
  <HiddenSlides>0</HiddenSlides>
  <MMClips>10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1_Custom Design</vt:lpstr>
      <vt:lpstr>PowerPoint Presentation</vt:lpstr>
      <vt:lpstr>Cantor’s Idea</vt:lpstr>
      <vt:lpstr> pow()  bij   ∞-bit-strings</vt:lpstr>
      <vt:lpstr>Familiar “size” properties</vt:lpstr>
      <vt:lpstr>Familiar “size” properties</vt:lpstr>
      <vt:lpstr>UNfamiliar “size” property</vt:lpstr>
      <vt:lpstr>Same Size Infinite Sets?</vt:lpstr>
      <vt:lpstr>Same Size Infinite Sets?</vt:lpstr>
      <vt:lpstr> Countable Sets</vt:lpstr>
      <vt:lpstr>{0,1}*  = finite binary strings  </vt:lpstr>
      <vt:lpstr>The rationals are countable</vt:lpstr>
    </vt:vector>
  </TitlesOfParts>
  <Company>MIT CSAIL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Predicates &amp; Proof</dc:title>
  <dc:creator>Albert R. Meyer</dc:creator>
  <cp:lastModifiedBy>Albert R Meyer</cp:lastModifiedBy>
  <cp:revision>371</cp:revision>
  <cp:lastPrinted>2012-02-26T02:01:30Z</cp:lastPrinted>
  <dcterms:created xsi:type="dcterms:W3CDTF">2011-02-18T03:43:54Z</dcterms:created>
  <dcterms:modified xsi:type="dcterms:W3CDTF">2012-02-26T02:01:36Z</dcterms:modified>
</cp:coreProperties>
</file>

<file path=docProps/thumbnail.jpeg>
</file>